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sldIdLst>
    <p:sldId id="256" r:id="rId2"/>
    <p:sldId id="257" r:id="rId3"/>
    <p:sldId id="258" r:id="rId4"/>
    <p:sldId id="259" r:id="rId5"/>
    <p:sldId id="260" r:id="rId6"/>
    <p:sldId id="261" r:id="rId7"/>
    <p:sldId id="263" r:id="rId8"/>
    <p:sldId id="265" r:id="rId9"/>
    <p:sldId id="266" r:id="rId10"/>
    <p:sldId id="267" r:id="rId11"/>
    <p:sldId id="268" r:id="rId12"/>
    <p:sldId id="270" r:id="rId13"/>
    <p:sldId id="271" r:id="rId14"/>
    <p:sldId id="273" r:id="rId15"/>
    <p:sldId id="272" r:id="rId16"/>
    <p:sldId id="277" r:id="rId17"/>
    <p:sldId id="278" r:id="rId18"/>
    <p:sldId id="279" r:id="rId19"/>
    <p:sldId id="281" r:id="rId20"/>
    <p:sldId id="282" r:id="rId21"/>
    <p:sldId id="283" r:id="rId22"/>
    <p:sldId id="26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ka Goeb" initials="MG" lastIdx="1" clrIdx="0">
    <p:extLst>
      <p:ext uri="{19B8F6BF-5375-455C-9EA6-DF929625EA0E}">
        <p15:presenceInfo xmlns:p15="http://schemas.microsoft.com/office/powerpoint/2012/main" userId="f50fcc2a8bbd3c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16" autoAdjust="0"/>
    <p:restoredTop sz="94660"/>
  </p:normalViewPr>
  <p:slideViewPr>
    <p:cSldViewPr snapToGrid="0">
      <p:cViewPr varScale="1">
        <p:scale>
          <a:sx n="86" d="100"/>
          <a:sy n="86" d="100"/>
        </p:scale>
        <p:origin x="59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de-DE"/>
              <a:t>Mastertitelformat bearbeiten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A0B21279-22BA-4191-8191-0AE9E50EB6B6}" type="datetimeFigureOut">
              <a:rPr lang="de-AT" smtClean="0"/>
              <a:t>14.08.2021</a:t>
            </a:fld>
            <a:endParaRPr lang="de-AT"/>
          </a:p>
        </p:txBody>
      </p:sp>
      <p:sp>
        <p:nvSpPr>
          <p:cNvPr id="5" name="Footer Placeholder 4"/>
          <p:cNvSpPr>
            <a:spLocks noGrp="1"/>
          </p:cNvSpPr>
          <p:nvPr>
            <p:ph type="ftr" sz="quarter" idx="11"/>
          </p:nvPr>
        </p:nvSpPr>
        <p:spPr>
          <a:xfrm>
            <a:off x="1876424" y="5410201"/>
            <a:ext cx="5124886" cy="365125"/>
          </a:xfrm>
        </p:spPr>
        <p:txBody>
          <a:bodyPr/>
          <a:lstStyle/>
          <a:p>
            <a:endParaRPr lang="de-AT"/>
          </a:p>
        </p:txBody>
      </p:sp>
      <p:sp>
        <p:nvSpPr>
          <p:cNvPr id="6" name="Slide Number Placeholder 5"/>
          <p:cNvSpPr>
            <a:spLocks noGrp="1"/>
          </p:cNvSpPr>
          <p:nvPr>
            <p:ph type="sldNum" sz="quarter" idx="12"/>
          </p:nvPr>
        </p:nvSpPr>
        <p:spPr>
          <a:xfrm>
            <a:off x="9896911" y="5410199"/>
            <a:ext cx="771089" cy="365125"/>
          </a:xfrm>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3112746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de-DE"/>
              <a:t>Bild durch Klicken auf Symbol hinzufügen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0B21279-22BA-4191-8191-0AE9E50EB6B6}" type="datetimeFigureOut">
              <a:rPr lang="de-AT" smtClean="0"/>
              <a:t>14.08.2021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757358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de-DE"/>
              <a:t>Mastertitelformat bearbeiten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0B21279-22BA-4191-8191-0AE9E50EB6B6}" type="datetimeFigureOut">
              <a:rPr lang="de-AT" smtClean="0"/>
              <a:t>14.08.2021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748967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de-DE"/>
              <a:t>Mastertitelformat bearbeiten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0B21279-22BA-4191-8191-0AE9E50EB6B6}" type="datetimeFigureOut">
              <a:rPr lang="de-AT" smtClean="0"/>
              <a:t>14.08.2021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D2D198E-A16B-4C46-831F-255EAD2B2A55}" type="slidenum">
              <a:rPr lang="de-AT" smtClean="0"/>
              <a:t>‹Nr.›</a:t>
            </a:fld>
            <a:endParaRPr lang="de-AT"/>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09403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de-DE"/>
              <a:t>Mastertitelformat bearbeiten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0B21279-22BA-4191-8191-0AE9E50EB6B6}" type="datetimeFigureOut">
              <a:rPr lang="de-AT" smtClean="0"/>
              <a:t>14.08.2021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3452421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de-DE"/>
              <a:t>Mastertitelformat bearbeiten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A0B21279-22BA-4191-8191-0AE9E50EB6B6}" type="datetimeFigureOut">
              <a:rPr lang="de-AT" smtClean="0"/>
              <a:t>14.08.2021</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2698963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de-DE"/>
              <a:t>Mastertitelformat bearbeiten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e-DE"/>
              <a:t>Bild durch Klicken auf Symbol hinzufügen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e-DE"/>
              <a:t>Bild durch Klicken auf Symbol hinzufügen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e-DE"/>
              <a:t>Bild durch Klicken auf Symbol hinzufügen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A0B21279-22BA-4191-8191-0AE9E50EB6B6}" type="datetimeFigureOut">
              <a:rPr lang="de-AT" smtClean="0"/>
              <a:t>14.08.2021</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2368631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0B21279-22BA-4191-8191-0AE9E50EB6B6}" type="datetimeFigureOut">
              <a:rPr lang="de-AT" smtClean="0"/>
              <a:t>14.08.2021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2412497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0B21279-22BA-4191-8191-0AE9E50EB6B6}" type="datetimeFigureOut">
              <a:rPr lang="de-AT" smtClean="0"/>
              <a:t>14.08.2021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1936296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0B21279-22BA-4191-8191-0AE9E50EB6B6}" type="datetimeFigureOut">
              <a:rPr lang="de-AT" smtClean="0"/>
              <a:t>14.08.2021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255183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de-DE"/>
              <a:t>Mastertitelformat bearbeiten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A0B21279-22BA-4191-8191-0AE9E50EB6B6}" type="datetimeFigureOut">
              <a:rPr lang="de-AT" smtClean="0"/>
              <a:t>14.08.2021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1648963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A0B21279-22BA-4191-8191-0AE9E50EB6B6}" type="datetimeFigureOut">
              <a:rPr lang="de-AT" smtClean="0"/>
              <a:t>14.08.2021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578002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de-DE"/>
              <a:t>Mastertitelformat bearbeiten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41410" y="3073397"/>
            <a:ext cx="4878391" cy="27178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3073397"/>
            <a:ext cx="4875210" cy="27178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A0B21279-22BA-4191-8191-0AE9E50EB6B6}" type="datetimeFigureOut">
              <a:rPr lang="de-AT" smtClean="0"/>
              <a:t>14.08.2021</a:t>
            </a:fld>
            <a:endParaRPr lang="de-AT"/>
          </a:p>
        </p:txBody>
      </p:sp>
      <p:sp>
        <p:nvSpPr>
          <p:cNvPr id="8" name="Footer Placeholder 7"/>
          <p:cNvSpPr>
            <a:spLocks noGrp="1"/>
          </p:cNvSpPr>
          <p:nvPr>
            <p:ph type="ftr" sz="quarter" idx="11"/>
          </p:nvPr>
        </p:nvSpPr>
        <p:spPr/>
        <p:txBody>
          <a:bodyPr/>
          <a:lstStyle/>
          <a:p>
            <a:endParaRPr lang="de-AT"/>
          </a:p>
        </p:txBody>
      </p:sp>
      <p:sp>
        <p:nvSpPr>
          <p:cNvPr id="9" name="Slide Number Placeholder 8"/>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417828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0B21279-22BA-4191-8191-0AE9E50EB6B6}" type="datetimeFigureOut">
              <a:rPr lang="de-AT" smtClean="0"/>
              <a:t>14.08.2021</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1287749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B21279-22BA-4191-8191-0AE9E50EB6B6}" type="datetimeFigureOut">
              <a:rPr lang="de-AT" smtClean="0"/>
              <a:t>14.08.2021</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91028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0B21279-22BA-4191-8191-0AE9E50EB6B6}" type="datetimeFigureOut">
              <a:rPr lang="de-AT" smtClean="0"/>
              <a:t>14.08.2021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175003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A0B21279-22BA-4191-8191-0AE9E50EB6B6}" type="datetimeFigureOut">
              <a:rPr lang="de-AT" smtClean="0"/>
              <a:t>14.08.2021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2D2D198E-A16B-4C46-831F-255EAD2B2A55}" type="slidenum">
              <a:rPr lang="de-AT" smtClean="0"/>
              <a:t>‹Nr.›</a:t>
            </a:fld>
            <a:endParaRPr lang="de-AT"/>
          </a:p>
        </p:txBody>
      </p:sp>
    </p:spTree>
    <p:extLst>
      <p:ext uri="{BB962C8B-B14F-4D97-AF65-F5344CB8AC3E}">
        <p14:creationId xmlns:p14="http://schemas.microsoft.com/office/powerpoint/2010/main" val="1458381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0B21279-22BA-4191-8191-0AE9E50EB6B6}" type="datetimeFigureOut">
              <a:rPr lang="de-AT" smtClean="0"/>
              <a:t>14.08.2021</a:t>
            </a:fld>
            <a:endParaRPr lang="de-AT"/>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de-AT"/>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D2D198E-A16B-4C46-831F-255EAD2B2A55}" type="slidenum">
              <a:rPr lang="de-AT" smtClean="0"/>
              <a:t>‹Nr.›</a:t>
            </a:fld>
            <a:endParaRPr lang="de-AT"/>
          </a:p>
        </p:txBody>
      </p:sp>
    </p:spTree>
    <p:extLst>
      <p:ext uri="{BB962C8B-B14F-4D97-AF65-F5344CB8AC3E}">
        <p14:creationId xmlns:p14="http://schemas.microsoft.com/office/powerpoint/2010/main" val="3867739099"/>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jpg"/><Relationship Id="rId1" Type="http://schemas.openxmlformats.org/officeDocument/2006/relationships/slideLayout" Target="../slideLayouts/slideLayout7.xml"/><Relationship Id="rId5" Type="http://schemas.openxmlformats.org/officeDocument/2006/relationships/image" Target="../media/image36.JP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60B0E-693F-4679-9D4B-3C1F9BF2AE51}"/>
              </a:ext>
            </a:extLst>
          </p:cNvPr>
          <p:cNvSpPr>
            <a:spLocks noGrp="1"/>
          </p:cNvSpPr>
          <p:nvPr>
            <p:ph type="ctrTitle"/>
          </p:nvPr>
        </p:nvSpPr>
        <p:spPr/>
        <p:txBody>
          <a:bodyPr/>
          <a:lstStyle/>
          <a:p>
            <a:endParaRPr lang="de-AT" dirty="0"/>
          </a:p>
        </p:txBody>
      </p:sp>
      <p:sp>
        <p:nvSpPr>
          <p:cNvPr id="3" name="Untertitel 2">
            <a:extLst>
              <a:ext uri="{FF2B5EF4-FFF2-40B4-BE49-F238E27FC236}">
                <a16:creationId xmlns:a16="http://schemas.microsoft.com/office/drawing/2014/main" id="{8AEDDF7C-CCE6-4DE1-A435-9451FAAC32E9}"/>
              </a:ext>
            </a:extLst>
          </p:cNvPr>
          <p:cNvSpPr>
            <a:spLocks noGrp="1"/>
          </p:cNvSpPr>
          <p:nvPr>
            <p:ph type="subTitle" idx="1"/>
          </p:nvPr>
        </p:nvSpPr>
        <p:spPr>
          <a:xfrm>
            <a:off x="1890944" y="3602037"/>
            <a:ext cx="9152877" cy="2843151"/>
          </a:xfrm>
        </p:spPr>
        <p:txBody>
          <a:bodyPr>
            <a:normAutofit/>
          </a:bodyPr>
          <a:lstStyle/>
          <a:p>
            <a:pPr algn="ctr"/>
            <a:r>
              <a:rPr lang="de-DE" sz="2700" b="1" dirty="0">
                <a:solidFill>
                  <a:schemeClr val="tx1"/>
                </a:solidFill>
                <a:latin typeface="Arial" panose="020B0604020202020204" pitchFamily="34" charset="0"/>
                <a:cs typeface="Arial" panose="020B0604020202020204" pitchFamily="34" charset="0"/>
              </a:rPr>
              <a:t>Deine experten für </a:t>
            </a:r>
            <a:r>
              <a:rPr lang="de-DE" sz="2700" b="1" dirty="0" err="1">
                <a:solidFill>
                  <a:schemeClr val="tx1"/>
                </a:solidFill>
                <a:latin typeface="Arial" panose="020B0604020202020204" pitchFamily="34" charset="0"/>
                <a:cs typeface="Arial" panose="020B0604020202020204" pitchFamily="34" charset="0"/>
              </a:rPr>
              <a:t>gesundheit</a:t>
            </a:r>
            <a:r>
              <a:rPr lang="de-DE" sz="2700" b="1" dirty="0">
                <a:solidFill>
                  <a:schemeClr val="tx1"/>
                </a:solidFill>
                <a:latin typeface="Arial" panose="020B0604020202020204" pitchFamily="34" charset="0"/>
                <a:cs typeface="Arial" panose="020B0604020202020204" pitchFamily="34" charset="0"/>
              </a:rPr>
              <a:t> in Salzburg</a:t>
            </a:r>
          </a:p>
          <a:p>
            <a:pPr algn="ctr"/>
            <a:endParaRPr lang="de-DE" sz="1000" b="1" dirty="0">
              <a:solidFill>
                <a:schemeClr val="tx1"/>
              </a:solidFill>
              <a:latin typeface="Arial" panose="020B0604020202020204" pitchFamily="34" charset="0"/>
              <a:cs typeface="Arial" panose="020B0604020202020204" pitchFamily="34" charset="0"/>
            </a:endParaRPr>
          </a:p>
          <a:p>
            <a:pPr algn="ctr"/>
            <a:r>
              <a:rPr lang="de-DE" sz="2400" b="1" dirty="0">
                <a:solidFill>
                  <a:schemeClr val="tx1"/>
                </a:solidFill>
                <a:latin typeface="Arial" panose="020B0604020202020204" pitchFamily="34" charset="0"/>
                <a:cs typeface="Arial" panose="020B0604020202020204" pitchFamily="34" charset="0"/>
              </a:rPr>
              <a:t>*Massage       *</a:t>
            </a:r>
            <a:r>
              <a:rPr lang="de-DE" sz="2400" b="1" dirty="0" err="1">
                <a:solidFill>
                  <a:schemeClr val="tx1"/>
                </a:solidFill>
                <a:latin typeface="Arial" panose="020B0604020202020204" pitchFamily="34" charset="0"/>
                <a:cs typeface="Arial" panose="020B0604020202020204" pitchFamily="34" charset="0"/>
              </a:rPr>
              <a:t>physiotherapie</a:t>
            </a:r>
            <a:r>
              <a:rPr lang="de-DE" sz="2400" b="1" dirty="0">
                <a:solidFill>
                  <a:schemeClr val="tx1"/>
                </a:solidFill>
                <a:latin typeface="Arial" panose="020B0604020202020204" pitchFamily="34" charset="0"/>
                <a:cs typeface="Arial" panose="020B0604020202020204" pitchFamily="34" charset="0"/>
              </a:rPr>
              <a:t>      *</a:t>
            </a:r>
            <a:r>
              <a:rPr lang="de-DE" sz="2400" b="1" dirty="0" err="1">
                <a:solidFill>
                  <a:schemeClr val="tx1"/>
                </a:solidFill>
                <a:latin typeface="Arial" panose="020B0604020202020204" pitchFamily="34" charset="0"/>
                <a:cs typeface="Arial" panose="020B0604020202020204" pitchFamily="34" charset="0"/>
              </a:rPr>
              <a:t>ganzheitsmedizin</a:t>
            </a:r>
            <a:endParaRPr lang="de-DE" sz="2400" b="1" dirty="0">
              <a:solidFill>
                <a:schemeClr val="tx1"/>
              </a:solidFill>
              <a:latin typeface="Arial" panose="020B0604020202020204" pitchFamily="34" charset="0"/>
              <a:cs typeface="Arial" panose="020B0604020202020204" pitchFamily="34" charset="0"/>
            </a:endParaRPr>
          </a:p>
          <a:p>
            <a:pPr algn="ctr"/>
            <a:r>
              <a:rPr lang="de-DE" sz="2400" b="1" dirty="0">
                <a:solidFill>
                  <a:schemeClr val="tx1"/>
                </a:solidFill>
                <a:latin typeface="Arial" panose="020B0604020202020204" pitchFamily="34" charset="0"/>
                <a:cs typeface="Arial" panose="020B0604020202020204" pitchFamily="34" charset="0"/>
              </a:rPr>
              <a:t>*Psychologie    *</a:t>
            </a:r>
            <a:r>
              <a:rPr lang="de-DE" sz="2400" b="1" dirty="0" err="1">
                <a:solidFill>
                  <a:schemeClr val="tx1"/>
                </a:solidFill>
                <a:latin typeface="Arial" panose="020B0604020202020204" pitchFamily="34" charset="0"/>
                <a:cs typeface="Arial" panose="020B0604020202020204" pitchFamily="34" charset="0"/>
              </a:rPr>
              <a:t>coaching</a:t>
            </a:r>
            <a:r>
              <a:rPr lang="de-DE" sz="2400" b="1" dirty="0">
                <a:solidFill>
                  <a:schemeClr val="tx1"/>
                </a:solidFill>
                <a:latin typeface="Arial" panose="020B0604020202020204" pitchFamily="34" charset="0"/>
                <a:cs typeface="Arial" panose="020B0604020202020204" pitchFamily="34" charset="0"/>
              </a:rPr>
              <a:t>   *</a:t>
            </a:r>
            <a:r>
              <a:rPr lang="de-DE" sz="2400" b="1" dirty="0" err="1">
                <a:solidFill>
                  <a:schemeClr val="tx1"/>
                </a:solidFill>
                <a:latin typeface="Arial" panose="020B0604020202020204" pitchFamily="34" charset="0"/>
                <a:cs typeface="Arial" panose="020B0604020202020204" pitchFamily="34" charset="0"/>
              </a:rPr>
              <a:t>ernährungsberatung</a:t>
            </a:r>
            <a:endParaRPr lang="de-DE" sz="2400" b="1" dirty="0">
              <a:solidFill>
                <a:schemeClr val="tx1"/>
              </a:solidFill>
              <a:latin typeface="Arial" panose="020B0604020202020204" pitchFamily="34" charset="0"/>
              <a:cs typeface="Arial" panose="020B0604020202020204" pitchFamily="34" charset="0"/>
            </a:endParaRPr>
          </a:p>
          <a:p>
            <a:pPr algn="ctr"/>
            <a:r>
              <a:rPr lang="de-DE" sz="2400" b="1" dirty="0">
                <a:solidFill>
                  <a:schemeClr val="tx1"/>
                </a:solidFill>
                <a:latin typeface="Arial" panose="020B0604020202020204" pitchFamily="34" charset="0"/>
                <a:cs typeface="Arial" panose="020B0604020202020204" pitchFamily="34" charset="0"/>
              </a:rPr>
              <a:t>*Geobiologie und </a:t>
            </a:r>
            <a:r>
              <a:rPr lang="de-DE" sz="2400" b="1" dirty="0" err="1">
                <a:solidFill>
                  <a:schemeClr val="tx1"/>
                </a:solidFill>
                <a:latin typeface="Arial" panose="020B0604020202020204" pitchFamily="34" charset="0"/>
                <a:cs typeface="Arial" panose="020B0604020202020204" pitchFamily="34" charset="0"/>
              </a:rPr>
              <a:t>schlafberatung</a:t>
            </a:r>
            <a:r>
              <a:rPr lang="de-DE" sz="2400" b="1" dirty="0">
                <a:solidFill>
                  <a:schemeClr val="tx1"/>
                </a:solidFill>
                <a:latin typeface="Arial" panose="020B0604020202020204" pitchFamily="34" charset="0"/>
                <a:cs typeface="Arial" panose="020B0604020202020204" pitchFamily="34" charset="0"/>
              </a:rPr>
              <a:t>         *</a:t>
            </a:r>
            <a:r>
              <a:rPr lang="de-DE" sz="2400" b="1" dirty="0" err="1">
                <a:solidFill>
                  <a:schemeClr val="tx1"/>
                </a:solidFill>
                <a:latin typeface="Arial" panose="020B0604020202020204" pitchFamily="34" charset="0"/>
                <a:cs typeface="Arial" panose="020B0604020202020204" pitchFamily="34" charset="0"/>
              </a:rPr>
              <a:t>energetik</a:t>
            </a:r>
            <a:r>
              <a:rPr lang="de-DE" sz="2400" b="1" dirty="0">
                <a:solidFill>
                  <a:schemeClr val="tx1"/>
                </a:solidFill>
                <a:latin typeface="Arial" panose="020B0604020202020204" pitchFamily="34" charset="0"/>
                <a:cs typeface="Arial" panose="020B0604020202020204" pitchFamily="34" charset="0"/>
              </a:rPr>
              <a:t> </a:t>
            </a:r>
          </a:p>
          <a:p>
            <a:pPr algn="ctr"/>
            <a:endParaRPr lang="de-DE" b="1" dirty="0">
              <a:solidFill>
                <a:schemeClr val="tx1"/>
              </a:solidFill>
              <a:latin typeface="Arial" panose="020B0604020202020204" pitchFamily="34" charset="0"/>
              <a:cs typeface="Arial" panose="020B0604020202020204" pitchFamily="34" charset="0"/>
            </a:endParaRPr>
          </a:p>
          <a:p>
            <a:pPr algn="ctr"/>
            <a:endParaRPr lang="de-AT" b="1" dirty="0">
              <a:solidFill>
                <a:schemeClr val="tx1"/>
              </a:solidFill>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A7AFDE2E-5EFA-46B5-9AFE-6EF328F307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5041" y="949926"/>
            <a:ext cx="6447984" cy="2560037"/>
          </a:xfrm>
          <a:prstGeom prst="rect">
            <a:avLst/>
          </a:prstGeom>
        </p:spPr>
      </p:pic>
    </p:spTree>
    <p:extLst>
      <p:ext uri="{BB962C8B-B14F-4D97-AF65-F5344CB8AC3E}">
        <p14:creationId xmlns:p14="http://schemas.microsoft.com/office/powerpoint/2010/main" val="3720449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6462943" y="3087312"/>
            <a:ext cx="4572000" cy="2923877"/>
          </a:xfrm>
          <a:prstGeom prst="rect">
            <a:avLst/>
          </a:prstGeom>
          <a:noFill/>
        </p:spPr>
        <p:txBody>
          <a:bodyPr wrap="square" rtlCol="0">
            <a:spAutoFit/>
          </a:bodyPr>
          <a:lstStyle/>
          <a:p>
            <a:r>
              <a:rPr lang="de-AT" sz="2200" b="1" dirty="0">
                <a:latin typeface="Arial" panose="020B0604020202020204" pitchFamily="34" charset="0"/>
                <a:cs typeface="Arial" panose="020B0604020202020204" pitchFamily="34" charset="0"/>
              </a:rPr>
              <a:t>Manuelle Lymphdrainage (MLD)</a:t>
            </a:r>
          </a:p>
          <a:p>
            <a:endParaRPr lang="de-AT" sz="22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AT" sz="2000" dirty="0">
                <a:latin typeface="Arial" panose="020B0604020202020204" pitchFamily="34" charset="0"/>
                <a:cs typeface="Arial" panose="020B0604020202020204" pitchFamily="34" charset="0"/>
              </a:rPr>
              <a:t>Mit einer Lymphdrainage kann das Flüssigkeitsgleichgewicht im Körper wieder hergestellt werden. </a:t>
            </a:r>
          </a:p>
          <a:p>
            <a:pPr marL="342900" indent="-342900">
              <a:buFont typeface="Wingdings" panose="05000000000000000000" pitchFamily="2" charset="2"/>
              <a:buChar char="Ø"/>
            </a:pPr>
            <a:endParaRPr lang="de-AT"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AT" sz="2000" dirty="0">
                <a:latin typeface="Arial" panose="020B0604020202020204" pitchFamily="34" charset="0"/>
                <a:cs typeface="Arial" panose="020B0604020202020204" pitchFamily="34" charset="0"/>
              </a:rPr>
              <a:t>Auch auf das Immunsystem hat die Lymphdrainage eine enorm positive Wirkung.</a:t>
            </a:r>
          </a:p>
        </p:txBody>
      </p:sp>
      <p:sp>
        <p:nvSpPr>
          <p:cNvPr id="7" name="Textfeld 6">
            <a:extLst>
              <a:ext uri="{FF2B5EF4-FFF2-40B4-BE49-F238E27FC236}">
                <a16:creationId xmlns:a16="http://schemas.microsoft.com/office/drawing/2014/main" id="{47CB29B3-C10D-4E55-8B7E-686AA69E2AC9}"/>
              </a:ext>
            </a:extLst>
          </p:cNvPr>
          <p:cNvSpPr txBox="1"/>
          <p:nvPr/>
        </p:nvSpPr>
        <p:spPr>
          <a:xfrm>
            <a:off x="1429394" y="2209410"/>
            <a:ext cx="11008311"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Robert </a:t>
            </a:r>
            <a:r>
              <a:rPr lang="de-DE" sz="4000" b="1" dirty="0" err="1">
                <a:solidFill>
                  <a:srgbClr val="C00000"/>
                </a:solidFill>
                <a:latin typeface="Arial" panose="020B0604020202020204" pitchFamily="34" charset="0"/>
                <a:cs typeface="Arial" panose="020B0604020202020204" pitchFamily="34" charset="0"/>
              </a:rPr>
              <a:t>Reitzl</a:t>
            </a:r>
            <a:r>
              <a:rPr lang="de-DE" sz="4000" b="1" dirty="0">
                <a:solidFill>
                  <a:srgbClr val="C00000"/>
                </a:solidFill>
                <a:latin typeface="Arial" panose="020B0604020202020204" pitchFamily="34" charset="0"/>
                <a:cs typeface="Arial" panose="020B0604020202020204" pitchFamily="34" charset="0"/>
              </a:rPr>
              <a:t> – Massage &amp; Energetik</a:t>
            </a:r>
            <a:endParaRPr lang="de-AT" sz="4000" b="1" dirty="0">
              <a:solidFill>
                <a:srgbClr val="C00000"/>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55267943-F2C4-4323-80F1-D646D47F48C3}"/>
              </a:ext>
            </a:extLst>
          </p:cNvPr>
          <p:cNvSpPr txBox="1"/>
          <p:nvPr/>
        </p:nvSpPr>
        <p:spPr>
          <a:xfrm>
            <a:off x="1429394" y="1734304"/>
            <a:ext cx="5583966" cy="707886"/>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5020 Salzburg, </a:t>
            </a:r>
            <a:r>
              <a:rPr lang="de-DE" sz="2000" dirty="0" err="1">
                <a:solidFill>
                  <a:schemeClr val="bg1"/>
                </a:solidFill>
                <a:latin typeface="Arial" panose="020B0604020202020204" pitchFamily="34" charset="0"/>
                <a:cs typeface="Arial" panose="020B0604020202020204" pitchFamily="34" charset="0"/>
              </a:rPr>
              <a:t>Vogelweiderstraße</a:t>
            </a:r>
            <a:r>
              <a:rPr lang="de-DE" sz="2000" dirty="0">
                <a:solidFill>
                  <a:schemeClr val="bg1"/>
                </a:solidFill>
                <a:latin typeface="Arial" panose="020B0604020202020204" pitchFamily="34" charset="0"/>
                <a:cs typeface="Arial" panose="020B0604020202020204" pitchFamily="34" charset="0"/>
              </a:rPr>
              <a:t> 83 </a:t>
            </a:r>
          </a:p>
          <a:p>
            <a:endParaRPr lang="de-AT" sz="2000" dirty="0">
              <a:solidFill>
                <a:schemeClr val="bg1"/>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F471E8CA-7A2F-483D-98AF-6B40D1CBC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466" y="142440"/>
            <a:ext cx="3765306" cy="1409987"/>
          </a:xfrm>
          <a:prstGeom prst="rect">
            <a:avLst/>
          </a:prstGeom>
        </p:spPr>
      </p:pic>
      <p:sp>
        <p:nvSpPr>
          <p:cNvPr id="11" name="Textfeld 10">
            <a:extLst>
              <a:ext uri="{FF2B5EF4-FFF2-40B4-BE49-F238E27FC236}">
                <a16:creationId xmlns:a16="http://schemas.microsoft.com/office/drawing/2014/main" id="{41C10344-8C9C-4374-802C-31AA039682FE}"/>
              </a:ext>
            </a:extLst>
          </p:cNvPr>
          <p:cNvSpPr txBox="1"/>
          <p:nvPr/>
        </p:nvSpPr>
        <p:spPr>
          <a:xfrm>
            <a:off x="1251841" y="3087312"/>
            <a:ext cx="4572000" cy="3231654"/>
          </a:xfrm>
          <a:prstGeom prst="rect">
            <a:avLst/>
          </a:prstGeom>
          <a:noFill/>
        </p:spPr>
        <p:txBody>
          <a:bodyPr wrap="square" rtlCol="0">
            <a:spAutoFit/>
          </a:bodyPr>
          <a:lstStyle/>
          <a:p>
            <a:r>
              <a:rPr lang="de-AT" sz="2200" b="1" dirty="0">
                <a:effectLst/>
                <a:latin typeface="Arial" panose="020B0604020202020204" pitchFamily="34" charset="0"/>
                <a:ea typeface="Times New Roman" panose="02020603050405020304" pitchFamily="18" charset="0"/>
                <a:cs typeface="Arial" panose="020B0604020202020204" pitchFamily="34" charset="0"/>
              </a:rPr>
              <a:t>Klassische Massage</a:t>
            </a:r>
          </a:p>
          <a:p>
            <a:endParaRPr lang="de-AT" sz="2200" b="1"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anose="05000000000000000000" pitchFamily="2" charset="2"/>
              <a:buChar char="Ø"/>
            </a:pPr>
            <a:r>
              <a:rPr lang="de-AT" sz="2000" dirty="0">
                <a:effectLst/>
                <a:latin typeface="Arial" panose="020B0604020202020204" pitchFamily="34" charset="0"/>
                <a:ea typeface="Times New Roman" panose="02020603050405020304" pitchFamily="18" charset="0"/>
                <a:cs typeface="Arial" panose="020B0604020202020204" pitchFamily="34" charset="0"/>
              </a:rPr>
              <a:t>Reiztherapie auf die der Organismus </a:t>
            </a:r>
            <a:r>
              <a:rPr lang="de-AT" sz="2000">
                <a:effectLst/>
                <a:latin typeface="Arial" panose="020B0604020202020204" pitchFamily="34" charset="0"/>
                <a:ea typeface="Times New Roman" panose="02020603050405020304" pitchFamily="18" charset="0"/>
                <a:cs typeface="Arial" panose="020B0604020202020204" pitchFamily="34" charset="0"/>
              </a:rPr>
              <a:t>„antwortet“</a:t>
            </a:r>
            <a:endParaRPr lang="de-AT"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anose="05000000000000000000" pitchFamily="2" charset="2"/>
              <a:buChar char="Ø"/>
            </a:pPr>
            <a:endParaRPr lang="de-AT" sz="20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anose="05000000000000000000" pitchFamily="2" charset="2"/>
              <a:buChar char="Ø"/>
            </a:pPr>
            <a:r>
              <a:rPr lang="de-AT" sz="2000" dirty="0">
                <a:effectLst/>
                <a:latin typeface="Arial" panose="020B0604020202020204" pitchFamily="34" charset="0"/>
                <a:ea typeface="Times New Roman" panose="02020603050405020304" pitchFamily="18" charset="0"/>
                <a:cs typeface="Arial" panose="020B0604020202020204" pitchFamily="34" charset="0"/>
              </a:rPr>
              <a:t>Der Hauptzweck der Massage liegt darin, die Harmonie des Organismus durch die Kunst der Berührung zu bewahren oder wiederherzustellen.</a:t>
            </a:r>
          </a:p>
        </p:txBody>
      </p:sp>
      <p:pic>
        <p:nvPicPr>
          <p:cNvPr id="9" name="Grafik 8">
            <a:extLst>
              <a:ext uri="{FF2B5EF4-FFF2-40B4-BE49-F238E27FC236}">
                <a16:creationId xmlns:a16="http://schemas.microsoft.com/office/drawing/2014/main" id="{37AF9175-5081-4A4A-BAE7-4712F5982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413876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1429394" y="2209410"/>
            <a:ext cx="11008311"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Robert </a:t>
            </a:r>
            <a:r>
              <a:rPr lang="de-DE" sz="4000" b="1" dirty="0" err="1">
                <a:solidFill>
                  <a:srgbClr val="C00000"/>
                </a:solidFill>
                <a:latin typeface="Arial" panose="020B0604020202020204" pitchFamily="34" charset="0"/>
                <a:cs typeface="Arial" panose="020B0604020202020204" pitchFamily="34" charset="0"/>
              </a:rPr>
              <a:t>Reitzl</a:t>
            </a:r>
            <a:r>
              <a:rPr lang="de-DE" sz="4000" b="1" dirty="0">
                <a:solidFill>
                  <a:srgbClr val="C00000"/>
                </a:solidFill>
                <a:latin typeface="Arial" panose="020B0604020202020204" pitchFamily="34" charset="0"/>
                <a:cs typeface="Arial" panose="020B0604020202020204" pitchFamily="34" charset="0"/>
              </a:rPr>
              <a:t> – Massage &amp; Energetik</a:t>
            </a:r>
            <a:endParaRPr lang="de-AT" sz="4000" b="1" dirty="0">
              <a:solidFill>
                <a:srgbClr val="C00000"/>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55267943-F2C4-4323-80F1-D646D47F48C3}"/>
              </a:ext>
            </a:extLst>
          </p:cNvPr>
          <p:cNvSpPr txBox="1"/>
          <p:nvPr/>
        </p:nvSpPr>
        <p:spPr>
          <a:xfrm>
            <a:off x="1429394" y="1734304"/>
            <a:ext cx="5583966" cy="707886"/>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5020 Salzburg, </a:t>
            </a:r>
            <a:r>
              <a:rPr lang="de-DE" sz="2000" dirty="0" err="1">
                <a:solidFill>
                  <a:schemeClr val="bg1"/>
                </a:solidFill>
                <a:latin typeface="Arial" panose="020B0604020202020204" pitchFamily="34" charset="0"/>
                <a:cs typeface="Arial" panose="020B0604020202020204" pitchFamily="34" charset="0"/>
              </a:rPr>
              <a:t>Vogelweiderstraße</a:t>
            </a:r>
            <a:r>
              <a:rPr lang="de-DE" sz="2000" dirty="0">
                <a:solidFill>
                  <a:schemeClr val="bg1"/>
                </a:solidFill>
                <a:latin typeface="Arial" panose="020B0604020202020204" pitchFamily="34" charset="0"/>
                <a:cs typeface="Arial" panose="020B0604020202020204" pitchFamily="34" charset="0"/>
              </a:rPr>
              <a:t> 83 </a:t>
            </a:r>
          </a:p>
          <a:p>
            <a:endParaRPr lang="de-AT" sz="2000" dirty="0">
              <a:solidFill>
                <a:schemeClr val="bg1"/>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F471E8CA-7A2F-483D-98AF-6B40D1CBC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466" y="142440"/>
            <a:ext cx="3765306" cy="1409987"/>
          </a:xfrm>
          <a:prstGeom prst="rect">
            <a:avLst/>
          </a:prstGeom>
        </p:spPr>
      </p:pic>
      <p:sp>
        <p:nvSpPr>
          <p:cNvPr id="11" name="Textfeld 10">
            <a:extLst>
              <a:ext uri="{FF2B5EF4-FFF2-40B4-BE49-F238E27FC236}">
                <a16:creationId xmlns:a16="http://schemas.microsoft.com/office/drawing/2014/main" id="{41C10344-8C9C-4374-802C-31AA039682FE}"/>
              </a:ext>
            </a:extLst>
          </p:cNvPr>
          <p:cNvSpPr txBox="1"/>
          <p:nvPr/>
        </p:nvSpPr>
        <p:spPr>
          <a:xfrm>
            <a:off x="744154" y="2896083"/>
            <a:ext cx="4794031" cy="3662541"/>
          </a:xfrm>
          <a:prstGeom prst="rect">
            <a:avLst/>
          </a:prstGeom>
          <a:noFill/>
        </p:spPr>
        <p:txBody>
          <a:bodyPr wrap="square" rtlCol="0">
            <a:spAutoFit/>
          </a:bodyPr>
          <a:lstStyle/>
          <a:p>
            <a:r>
              <a:rPr lang="de-AT" sz="2200" b="1" dirty="0">
                <a:effectLst/>
                <a:latin typeface="Arial" panose="020B0604020202020204" pitchFamily="34" charset="0"/>
                <a:ea typeface="Times New Roman" panose="02020603050405020304" pitchFamily="18" charset="0"/>
                <a:cs typeface="Arial" panose="020B0604020202020204" pitchFamily="34" charset="0"/>
              </a:rPr>
              <a:t>Bioresonanz Körper-Scan</a:t>
            </a:r>
          </a:p>
          <a:p>
            <a:endParaRPr lang="de-AT" sz="2200" b="1"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anose="05000000000000000000" pitchFamily="2" charset="2"/>
              <a:buChar char="Ø"/>
            </a:pPr>
            <a:r>
              <a:rPr lang="de-AT" sz="2000" dirty="0">
                <a:effectLst/>
                <a:latin typeface="Arial" panose="020B0604020202020204" pitchFamily="34" charset="0"/>
                <a:ea typeface="Times New Roman" panose="02020603050405020304" pitchFamily="18" charset="0"/>
                <a:cs typeface="Arial" panose="020B0604020202020204" pitchFamily="34" charset="0"/>
              </a:rPr>
              <a:t>Zellen, Gewebe und Organe haben eine ganz individuelle Frequenz. Sie senden diese aus und empfangen Schwingungen anderer Zellen. Ist diese Kommunikation gestört, kann Krankheit entstehen.</a:t>
            </a:r>
          </a:p>
          <a:p>
            <a:pPr marL="342900" indent="-342900">
              <a:buFont typeface="Wingdings" panose="05000000000000000000" pitchFamily="2" charset="2"/>
              <a:buChar char="Ø"/>
            </a:pPr>
            <a:endParaRPr lang="de-AT" sz="800" dirty="0">
              <a:effectLst/>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Wingdings" panose="05000000000000000000" pitchFamily="2" charset="2"/>
              <a:buChar char="Ø"/>
            </a:pPr>
            <a:r>
              <a:rPr lang="de-AT" sz="2000" dirty="0">
                <a:effectLst/>
                <a:latin typeface="Arial" panose="020B0604020202020204" pitchFamily="34" charset="0"/>
                <a:ea typeface="Times New Roman" panose="02020603050405020304" pitchFamily="18" charset="0"/>
                <a:cs typeface="Arial" panose="020B0604020202020204" pitchFamily="34" charset="0"/>
              </a:rPr>
              <a:t>Mit meinem Körper-Scan kann ich diese „Störfelder" finden und wieder ausgleichen.</a:t>
            </a:r>
          </a:p>
        </p:txBody>
      </p:sp>
      <p:pic>
        <p:nvPicPr>
          <p:cNvPr id="1026" name="Picture 2" descr="Robert Reitzl, Humanenergetiker in 5020 Salzburg - therapeutenfinder.com">
            <a:extLst>
              <a:ext uri="{FF2B5EF4-FFF2-40B4-BE49-F238E27FC236}">
                <a16:creationId xmlns:a16="http://schemas.microsoft.com/office/drawing/2014/main" id="{787F0D7A-EA03-49DA-BEF3-1A6A5870A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0407" y="3205848"/>
            <a:ext cx="2024020" cy="3043009"/>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6BBDA3EF-3987-4B92-A097-BB7385719FA3}"/>
              </a:ext>
            </a:extLst>
          </p:cNvPr>
          <p:cNvSpPr txBox="1"/>
          <p:nvPr/>
        </p:nvSpPr>
        <p:spPr>
          <a:xfrm>
            <a:off x="7871723" y="4925418"/>
            <a:ext cx="3916457" cy="1323439"/>
          </a:xfrm>
          <a:prstGeom prst="rect">
            <a:avLst/>
          </a:prstGeom>
          <a:noFill/>
        </p:spPr>
        <p:txBody>
          <a:bodyPr wrap="none" rtlCol="0">
            <a:spAutoFit/>
          </a:bodyPr>
          <a:lstStyle/>
          <a:p>
            <a:r>
              <a:rPr lang="de-AT" sz="2000" dirty="0">
                <a:latin typeface="Arial" panose="020B0604020202020204" pitchFamily="34" charset="0"/>
                <a:cs typeface="Arial" panose="020B0604020202020204" pitchFamily="34" charset="0"/>
              </a:rPr>
              <a:t>www.roberts-koerperwerkstatt.at</a:t>
            </a:r>
          </a:p>
          <a:p>
            <a:r>
              <a:rPr lang="de-AT" sz="2000" dirty="0">
                <a:latin typeface="Arial" panose="020B0604020202020204" pitchFamily="34" charset="0"/>
                <a:cs typeface="Arial" panose="020B0604020202020204" pitchFamily="34" charset="0"/>
              </a:rPr>
              <a:t>info@roberts-koerperwerkstatt.at</a:t>
            </a:r>
          </a:p>
          <a:p>
            <a:endParaRPr lang="de-AT" sz="2000" dirty="0">
              <a:latin typeface="Arial" panose="020B0604020202020204" pitchFamily="34" charset="0"/>
              <a:cs typeface="Arial" panose="020B0604020202020204" pitchFamily="34" charset="0"/>
            </a:endParaRPr>
          </a:p>
          <a:p>
            <a:r>
              <a:rPr lang="de-AT" sz="2000" dirty="0">
                <a:latin typeface="Arial" panose="020B0604020202020204" pitchFamily="34" charset="0"/>
                <a:cs typeface="Arial" panose="020B0604020202020204" pitchFamily="34" charset="0"/>
              </a:rPr>
              <a:t>Tel: +43 650 522 73 81</a:t>
            </a:r>
          </a:p>
        </p:txBody>
      </p:sp>
      <p:pic>
        <p:nvPicPr>
          <p:cNvPr id="9" name="Grafik 8">
            <a:extLst>
              <a:ext uri="{FF2B5EF4-FFF2-40B4-BE49-F238E27FC236}">
                <a16:creationId xmlns:a16="http://schemas.microsoft.com/office/drawing/2014/main" id="{ABD8FDF7-0C4B-416E-9845-244E36A5BE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3023" y="3209096"/>
            <a:ext cx="1713856" cy="1716322"/>
          </a:xfrm>
          <a:prstGeom prst="rect">
            <a:avLst/>
          </a:prstGeom>
        </p:spPr>
      </p:pic>
      <p:pic>
        <p:nvPicPr>
          <p:cNvPr id="12" name="Grafik 11">
            <a:extLst>
              <a:ext uri="{FF2B5EF4-FFF2-40B4-BE49-F238E27FC236}">
                <a16:creationId xmlns:a16="http://schemas.microsoft.com/office/drawing/2014/main" id="{3106B92B-F964-45A7-9E3A-FF65D48974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228252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8077226" y="2776018"/>
            <a:ext cx="3734469" cy="3785652"/>
          </a:xfrm>
          <a:prstGeom prst="rect">
            <a:avLst/>
          </a:prstGeom>
          <a:noFill/>
        </p:spPr>
        <p:txBody>
          <a:bodyPr wrap="square" rtlCol="0">
            <a:spAutoFit/>
          </a:bodyPr>
          <a:lstStyle/>
          <a:p>
            <a:r>
              <a:rPr lang="de-DE" sz="2000" b="1" cap="all" dirty="0">
                <a:latin typeface="Arial" panose="020B0604020202020204" pitchFamily="34" charset="0"/>
                <a:cs typeface="Arial" panose="020B0604020202020204" pitchFamily="34" charset="0"/>
              </a:rPr>
              <a:t>BEHANDLUNG UND THERAPIE</a:t>
            </a:r>
            <a:endParaRPr lang="de-DE" sz="2000" b="1"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Ich höre Ihnen zu und führe stets eine gründliche Anamnese durch. Ich erstelle einen individuellen Behandlungsplan – einschließlich der Behandlung und Therapie. Damit sollen die von uns gemeinsam festgelegten Ziele erreicht werden.</a:t>
            </a:r>
            <a:endParaRPr lang="de-DE" sz="2000" dirty="0">
              <a:effectLst/>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914401" y="1538037"/>
            <a:ext cx="11416684"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Lukas Reiter – Physiotherapie und Training</a:t>
            </a:r>
            <a:endParaRPr lang="de-AT" sz="4000" b="1" dirty="0">
              <a:solidFill>
                <a:srgbClr val="C00000"/>
              </a:solidFill>
              <a:latin typeface="Arial" panose="020B0604020202020204" pitchFamily="34" charset="0"/>
              <a:cs typeface="Arial" panose="020B0604020202020204" pitchFamily="34" charset="0"/>
            </a:endParaRPr>
          </a:p>
        </p:txBody>
      </p:sp>
      <p:pic>
        <p:nvPicPr>
          <p:cNvPr id="1026" name="Picture 2" descr="Lukas Reiter, Physiotherapie, Grödig | Cylex®">
            <a:extLst>
              <a:ext uri="{FF2B5EF4-FFF2-40B4-BE49-F238E27FC236}">
                <a16:creationId xmlns:a16="http://schemas.microsoft.com/office/drawing/2014/main" id="{8AD9FA46-59C9-4AE0-9A65-804F05B5F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117" y="142441"/>
            <a:ext cx="1362597" cy="1362597"/>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79B6E025-5B06-4B4B-9E23-12E2F6E5FC35}"/>
              </a:ext>
            </a:extLst>
          </p:cNvPr>
          <p:cNvSpPr txBox="1"/>
          <p:nvPr/>
        </p:nvSpPr>
        <p:spPr>
          <a:xfrm>
            <a:off x="1845875" y="2233971"/>
            <a:ext cx="7915078" cy="430887"/>
          </a:xfrm>
          <a:prstGeom prst="rect">
            <a:avLst/>
          </a:prstGeom>
          <a:noFill/>
        </p:spPr>
        <p:txBody>
          <a:bodyPr wrap="square" rtlCol="0">
            <a:spAutoFit/>
          </a:bodyPr>
          <a:lstStyle/>
          <a:p>
            <a:pPr algn="ctr"/>
            <a:r>
              <a:rPr lang="de-DE" sz="2200" b="1" cap="all" dirty="0">
                <a:effectLst/>
                <a:latin typeface="Arial" panose="020B0604020202020204" pitchFamily="34" charset="0"/>
                <a:cs typeface="Arial" panose="020B0604020202020204" pitchFamily="34" charset="0"/>
              </a:rPr>
              <a:t>MEINE LEISTUNGEN</a:t>
            </a:r>
            <a:r>
              <a:rPr lang="de-DE" sz="2200" b="1" cap="all" dirty="0">
                <a:latin typeface="Arial" panose="020B0604020202020204" pitchFamily="34" charset="0"/>
                <a:cs typeface="Arial" panose="020B0604020202020204" pitchFamily="34" charset="0"/>
              </a:rPr>
              <a:t> – Ein individueller </a:t>
            </a:r>
            <a:r>
              <a:rPr lang="de-DE" sz="2200" b="1" cap="all" dirty="0" err="1">
                <a:latin typeface="Arial" panose="020B0604020202020204" pitchFamily="34" charset="0"/>
                <a:cs typeface="Arial" panose="020B0604020202020204" pitchFamily="34" charset="0"/>
              </a:rPr>
              <a:t>ansatz</a:t>
            </a:r>
            <a:endParaRPr lang="de-DE" sz="2200" dirty="0">
              <a:effectLst/>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B6A68EE7-4264-4297-B3C8-B925BFEF546B}"/>
              </a:ext>
            </a:extLst>
          </p:cNvPr>
          <p:cNvSpPr txBox="1"/>
          <p:nvPr/>
        </p:nvSpPr>
        <p:spPr>
          <a:xfrm>
            <a:off x="291530" y="2776018"/>
            <a:ext cx="3734470" cy="3477875"/>
          </a:xfrm>
          <a:prstGeom prst="rect">
            <a:avLst/>
          </a:prstGeom>
          <a:noFill/>
        </p:spPr>
        <p:txBody>
          <a:bodyPr wrap="square" rtlCol="0">
            <a:spAutoFit/>
          </a:bodyPr>
          <a:lstStyle/>
          <a:p>
            <a:r>
              <a:rPr lang="de-DE" sz="2000" b="1" cap="all" dirty="0">
                <a:effectLst/>
                <a:latin typeface="Arial" panose="020B0604020202020204" pitchFamily="34" charset="0"/>
                <a:cs typeface="Arial" panose="020B0604020202020204" pitchFamily="34" charset="0"/>
              </a:rPr>
              <a:t>BEURTEILUNG UND DIAGNOSE</a:t>
            </a:r>
            <a:endParaRPr lang="de-DE" sz="2000" b="1" dirty="0">
              <a:effectLst/>
              <a:latin typeface="Arial" panose="020B0604020202020204" pitchFamily="34" charset="0"/>
              <a:cs typeface="Arial" panose="020B0604020202020204" pitchFamily="34" charset="0"/>
            </a:endParaRPr>
          </a:p>
          <a:p>
            <a:r>
              <a:rPr lang="de-DE" sz="2000" dirty="0">
                <a:effectLst/>
                <a:latin typeface="Arial" panose="020B0604020202020204" pitchFamily="34" charset="0"/>
                <a:cs typeface="Arial" panose="020B0604020202020204" pitchFamily="34" charset="0"/>
              </a:rPr>
              <a:t>Ich nehme mir die Zeit, die Ursache Ihres Problems zu verstehen. So kann ich die beste und effektivste Behandlung anbieten. Meine jahrelange Erfahrung hat mich gelehrt, dass die Beurteilung und Diagnose ein wichtiger Teil des Genesungsprozesses sind.</a:t>
            </a:r>
          </a:p>
        </p:txBody>
      </p:sp>
      <p:sp>
        <p:nvSpPr>
          <p:cNvPr id="14" name="Textfeld 13">
            <a:extLst>
              <a:ext uri="{FF2B5EF4-FFF2-40B4-BE49-F238E27FC236}">
                <a16:creationId xmlns:a16="http://schemas.microsoft.com/office/drawing/2014/main" id="{181F3795-8F78-46D6-A8DE-1418FF8854EA}"/>
              </a:ext>
            </a:extLst>
          </p:cNvPr>
          <p:cNvSpPr txBox="1"/>
          <p:nvPr/>
        </p:nvSpPr>
        <p:spPr>
          <a:xfrm>
            <a:off x="4017656" y="2776018"/>
            <a:ext cx="3988016" cy="3477875"/>
          </a:xfrm>
          <a:prstGeom prst="rect">
            <a:avLst/>
          </a:prstGeom>
          <a:noFill/>
        </p:spPr>
        <p:txBody>
          <a:bodyPr wrap="square" rtlCol="0">
            <a:spAutoFit/>
          </a:bodyPr>
          <a:lstStyle/>
          <a:p>
            <a:r>
              <a:rPr lang="de-DE" sz="2000" b="1" cap="all" dirty="0">
                <a:effectLst/>
                <a:latin typeface="Arial" panose="020B0604020202020204" pitchFamily="34" charset="0"/>
                <a:cs typeface="Arial" panose="020B0604020202020204" pitchFamily="34" charset="0"/>
              </a:rPr>
              <a:t>KONTINUIERLICHE BETREUUNG</a:t>
            </a:r>
            <a:endParaRPr lang="de-DE" sz="2000" b="1" dirty="0">
              <a:effectLst/>
              <a:latin typeface="Arial" panose="020B0604020202020204" pitchFamily="34" charset="0"/>
              <a:cs typeface="Arial" panose="020B0604020202020204" pitchFamily="34" charset="0"/>
            </a:endParaRPr>
          </a:p>
          <a:p>
            <a:r>
              <a:rPr lang="de-DE" sz="2000" dirty="0">
                <a:effectLst/>
                <a:latin typeface="Arial" panose="020B0604020202020204" pitchFamily="34" charset="0"/>
                <a:cs typeface="Arial" panose="020B0604020202020204" pitchFamily="34" charset="0"/>
              </a:rPr>
              <a:t>Kontinuierliche Betreuung ist ein integraler Bestandteil meines Ansatzes, den Körper ganzheitlich zu behandeln, statt Beschwerden isoliert zu betrachten. Diese Leistung ist ein wichtiger Baustein für die langfristige Gesundheit und das Wohlbefinden meiner Patienten.</a:t>
            </a:r>
          </a:p>
        </p:txBody>
      </p:sp>
      <p:pic>
        <p:nvPicPr>
          <p:cNvPr id="12" name="Grafik 11">
            <a:extLst>
              <a:ext uri="{FF2B5EF4-FFF2-40B4-BE49-F238E27FC236}">
                <a16:creationId xmlns:a16="http://schemas.microsoft.com/office/drawing/2014/main" id="{8EF26625-CDFB-4AC8-B560-1263C93DD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221268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914401" y="1538037"/>
            <a:ext cx="11416684"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Lukas Reiter – Physiotherapie und Training</a:t>
            </a:r>
            <a:endParaRPr lang="de-AT" sz="4000" b="1" dirty="0">
              <a:solidFill>
                <a:srgbClr val="C00000"/>
              </a:solidFill>
              <a:latin typeface="Arial" panose="020B0604020202020204" pitchFamily="34" charset="0"/>
              <a:cs typeface="Arial" panose="020B0604020202020204" pitchFamily="34" charset="0"/>
            </a:endParaRPr>
          </a:p>
        </p:txBody>
      </p:sp>
      <p:pic>
        <p:nvPicPr>
          <p:cNvPr id="1026" name="Picture 2" descr="Lukas Reiter, Physiotherapie, Grödig | Cylex®">
            <a:extLst>
              <a:ext uri="{FF2B5EF4-FFF2-40B4-BE49-F238E27FC236}">
                <a16:creationId xmlns:a16="http://schemas.microsoft.com/office/drawing/2014/main" id="{8AD9FA46-59C9-4AE0-9A65-804F05B5F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117" y="142441"/>
            <a:ext cx="1362597" cy="1362597"/>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47663C21-A2C8-44A0-BEED-CE5B01AEC027}"/>
              </a:ext>
            </a:extLst>
          </p:cNvPr>
          <p:cNvSpPr txBox="1"/>
          <p:nvPr/>
        </p:nvSpPr>
        <p:spPr>
          <a:xfrm>
            <a:off x="1676045" y="3930637"/>
            <a:ext cx="4982903" cy="2862322"/>
          </a:xfrm>
          <a:prstGeom prst="rect">
            <a:avLst/>
          </a:prstGeom>
          <a:noFill/>
        </p:spPr>
        <p:txBody>
          <a:bodyPr wrap="none" rtlCol="0">
            <a:spAutoFit/>
          </a:bodyPr>
          <a:lstStyle/>
          <a:p>
            <a:r>
              <a:rPr lang="de-DE" sz="2000" b="1" dirty="0">
                <a:latin typeface="Arial" panose="020B0604020202020204" pitchFamily="34" charset="0"/>
                <a:cs typeface="Arial" panose="020B0604020202020204" pitchFamily="34" charset="0"/>
              </a:rPr>
              <a:t>PHY MEHR – Physiotherapie &amp; Training</a:t>
            </a:r>
          </a:p>
          <a:p>
            <a:endParaRPr lang="de-DE" sz="2000" dirty="0">
              <a:latin typeface="Arial" panose="020B0604020202020204" pitchFamily="34" charset="0"/>
              <a:cs typeface="Arial" panose="020B0604020202020204" pitchFamily="34" charset="0"/>
            </a:endParaRPr>
          </a:p>
          <a:p>
            <a:r>
              <a:rPr lang="de-AT" sz="2000" dirty="0">
                <a:latin typeface="Arial" panose="020B0604020202020204" pitchFamily="34" charset="0"/>
                <a:cs typeface="Arial" panose="020B0604020202020204" pitchFamily="34" charset="0"/>
              </a:rPr>
              <a:t>Oberfeldstraße 6</a:t>
            </a:r>
          </a:p>
          <a:p>
            <a:r>
              <a:rPr lang="de-AT" sz="2000" dirty="0">
                <a:latin typeface="Arial" panose="020B0604020202020204" pitchFamily="34" charset="0"/>
                <a:cs typeface="Arial" panose="020B0604020202020204" pitchFamily="34" charset="0"/>
              </a:rPr>
              <a:t>5082 Grödig</a:t>
            </a:r>
          </a:p>
          <a:p>
            <a:endParaRPr lang="de-AT" sz="2000" dirty="0">
              <a:latin typeface="Arial" panose="020B0604020202020204" pitchFamily="34" charset="0"/>
              <a:cs typeface="Arial" panose="020B0604020202020204" pitchFamily="34" charset="0"/>
            </a:endParaRPr>
          </a:p>
          <a:p>
            <a:r>
              <a:rPr lang="de-AT" sz="2000" dirty="0">
                <a:latin typeface="Arial" panose="020B0604020202020204" pitchFamily="34" charset="0"/>
                <a:cs typeface="Arial" panose="020B0604020202020204" pitchFamily="34" charset="0"/>
              </a:rPr>
              <a:t>06246 74703</a:t>
            </a:r>
          </a:p>
          <a:p>
            <a:endParaRPr lang="de-AT" sz="2000" dirty="0">
              <a:latin typeface="Arial" panose="020B0604020202020204" pitchFamily="34" charset="0"/>
              <a:cs typeface="Arial" panose="020B0604020202020204" pitchFamily="34" charset="0"/>
            </a:endParaRPr>
          </a:p>
          <a:p>
            <a:r>
              <a:rPr lang="de-AT" sz="2000" dirty="0">
                <a:latin typeface="Arial" panose="020B0604020202020204" pitchFamily="34" charset="0"/>
                <a:cs typeface="Arial" panose="020B0604020202020204" pitchFamily="34" charset="0"/>
              </a:rPr>
              <a:t>https://www.phymehr.at/</a:t>
            </a:r>
          </a:p>
          <a:p>
            <a:r>
              <a:rPr lang="de-AT" sz="2000" dirty="0">
                <a:latin typeface="Arial" panose="020B0604020202020204" pitchFamily="34" charset="0"/>
                <a:cs typeface="Arial" panose="020B0604020202020204" pitchFamily="34" charset="0"/>
              </a:rPr>
              <a:t>lukas@phymehr.at</a:t>
            </a:r>
          </a:p>
        </p:txBody>
      </p:sp>
      <p:pic>
        <p:nvPicPr>
          <p:cNvPr id="2050" name="Picture 2" descr="Team | Phy mehr - Physiotherapie &amp; Training">
            <a:extLst>
              <a:ext uri="{FF2B5EF4-FFF2-40B4-BE49-F238E27FC236}">
                <a16:creationId xmlns:a16="http://schemas.microsoft.com/office/drawing/2014/main" id="{2DD5CA3A-E93A-4C89-8C05-7B6C21DA9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702" y="3994645"/>
            <a:ext cx="3133586" cy="245019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68974C4-D9EE-4626-A3B5-0F6FCF2351B1}"/>
              </a:ext>
            </a:extLst>
          </p:cNvPr>
          <p:cNvSpPr txBox="1"/>
          <p:nvPr/>
        </p:nvSpPr>
        <p:spPr>
          <a:xfrm>
            <a:off x="601936" y="2245923"/>
            <a:ext cx="11460445" cy="1631216"/>
          </a:xfrm>
          <a:prstGeom prst="rect">
            <a:avLst/>
          </a:prstGeom>
          <a:noFill/>
        </p:spPr>
        <p:txBody>
          <a:bodyPr wrap="none" rtlCol="0">
            <a:spAutoFit/>
          </a:bodyPr>
          <a:lstStyle/>
          <a:p>
            <a:pPr marL="342900" indent="-342900" algn="l">
              <a:buFont typeface="Wingdings" panose="05000000000000000000" pitchFamily="2" charset="2"/>
              <a:buChar char="Ø"/>
            </a:pPr>
            <a:r>
              <a:rPr lang="de-AT" sz="2000" dirty="0">
                <a:effectLst/>
                <a:latin typeface="Arial" panose="020B0604020202020204" pitchFamily="34" charset="0"/>
                <a:cs typeface="Arial" panose="020B0604020202020204" pitchFamily="34" charset="0"/>
              </a:rPr>
              <a:t>2010-2013    Ausbildung zum freiberuflichen Physiotherapeuten (</a:t>
            </a:r>
            <a:r>
              <a:rPr lang="de-AT" sz="2000" dirty="0" err="1">
                <a:effectLst/>
                <a:latin typeface="Arial" panose="020B0604020202020204" pitchFamily="34" charset="0"/>
                <a:cs typeface="Arial" panose="020B0604020202020204" pitchFamily="34" charset="0"/>
              </a:rPr>
              <a:t>Chiemseeschule</a:t>
            </a:r>
            <a:r>
              <a:rPr lang="de-AT" sz="2000" dirty="0">
                <a:effectLst/>
                <a:latin typeface="Arial" panose="020B0604020202020204" pitchFamily="34" charset="0"/>
                <a:cs typeface="Arial" panose="020B0604020202020204" pitchFamily="34" charset="0"/>
              </a:rPr>
              <a:t> Zimmermann)</a:t>
            </a:r>
          </a:p>
          <a:p>
            <a:pPr marL="342900" indent="-342900" algn="l">
              <a:buFont typeface="Wingdings" panose="05000000000000000000" pitchFamily="2" charset="2"/>
              <a:buChar char="Ø"/>
            </a:pPr>
            <a:r>
              <a:rPr lang="de-AT" sz="2000" dirty="0">
                <a:effectLst/>
                <a:latin typeface="Arial" panose="020B0604020202020204" pitchFamily="34" charset="0"/>
                <a:cs typeface="Arial" panose="020B0604020202020204" pitchFamily="34" charset="0"/>
              </a:rPr>
              <a:t>2012-2020    Trainer in der Leichtathletik</a:t>
            </a:r>
          </a:p>
          <a:p>
            <a:pPr marL="342900" indent="-342900" algn="l">
              <a:buFont typeface="Wingdings" panose="05000000000000000000" pitchFamily="2" charset="2"/>
              <a:buChar char="Ø"/>
            </a:pPr>
            <a:r>
              <a:rPr lang="de-AT" sz="2000" dirty="0">
                <a:effectLst/>
                <a:latin typeface="Arial" panose="020B0604020202020204" pitchFamily="34" charset="0"/>
                <a:cs typeface="Arial" panose="020B0604020202020204" pitchFamily="34" charset="0"/>
              </a:rPr>
              <a:t>2013-heute   Physiotherapeutische Betreuung der Sportler des Olympiazentrums Salzburg/Rif</a:t>
            </a:r>
          </a:p>
          <a:p>
            <a:pPr marL="342900" indent="-342900" algn="l">
              <a:buFont typeface="Wingdings" panose="05000000000000000000" pitchFamily="2" charset="2"/>
              <a:buChar char="Ø"/>
            </a:pPr>
            <a:r>
              <a:rPr lang="de-AT" sz="2000" dirty="0">
                <a:effectLst/>
                <a:latin typeface="Arial" panose="020B0604020202020204" pitchFamily="34" charset="0"/>
                <a:cs typeface="Arial" panose="020B0604020202020204" pitchFamily="34" charset="0"/>
              </a:rPr>
              <a:t>2018-2020    Sportphysiotherapie Lehrgang</a:t>
            </a:r>
          </a:p>
          <a:p>
            <a:pPr marL="342900" indent="-342900" algn="l">
              <a:buFont typeface="Wingdings" panose="05000000000000000000" pitchFamily="2" charset="2"/>
              <a:buChar char="Ø"/>
            </a:pPr>
            <a:r>
              <a:rPr lang="de-AT" sz="2000" dirty="0">
                <a:effectLst/>
                <a:latin typeface="Arial" panose="020B0604020202020204" pitchFamily="34" charset="0"/>
                <a:cs typeface="Arial" panose="020B0604020202020204" pitchFamily="34" charset="0"/>
              </a:rPr>
              <a:t>2020             Eröffnung der Gemeinschaftspraxis "</a:t>
            </a:r>
            <a:r>
              <a:rPr lang="de-AT" sz="2000" dirty="0" err="1">
                <a:effectLst/>
                <a:latin typeface="Arial" panose="020B0604020202020204" pitchFamily="34" charset="0"/>
                <a:cs typeface="Arial" panose="020B0604020202020204" pitchFamily="34" charset="0"/>
              </a:rPr>
              <a:t>phy</a:t>
            </a:r>
            <a:r>
              <a:rPr lang="de-AT" sz="2000" dirty="0">
                <a:effectLst/>
                <a:latin typeface="Arial" panose="020B0604020202020204" pitchFamily="34" charset="0"/>
                <a:cs typeface="Arial" panose="020B0604020202020204" pitchFamily="34" charset="0"/>
              </a:rPr>
              <a:t> mehr"</a:t>
            </a:r>
          </a:p>
        </p:txBody>
      </p:sp>
      <p:pic>
        <p:nvPicPr>
          <p:cNvPr id="10" name="Grafik 9">
            <a:extLst>
              <a:ext uri="{FF2B5EF4-FFF2-40B4-BE49-F238E27FC236}">
                <a16:creationId xmlns:a16="http://schemas.microsoft.com/office/drawing/2014/main" id="{4F7FF8FD-ABAA-45A3-BC77-58FE8A3E0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114202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152214" y="1561732"/>
            <a:ext cx="12126899"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Josef Grabner – Geobiologe und Schlafberatung</a:t>
            </a:r>
            <a:endParaRPr lang="de-AT" sz="4000" b="1" dirty="0">
              <a:solidFill>
                <a:srgbClr val="C0000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4F7FF8FD-ABAA-45A3-BC77-58FE8A3E0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
        <p:nvSpPr>
          <p:cNvPr id="8" name="Textfeld 7">
            <a:extLst>
              <a:ext uri="{FF2B5EF4-FFF2-40B4-BE49-F238E27FC236}">
                <a16:creationId xmlns:a16="http://schemas.microsoft.com/office/drawing/2014/main" id="{E4192223-C173-413F-A598-28FBDA1D464A}"/>
              </a:ext>
            </a:extLst>
          </p:cNvPr>
          <p:cNvSpPr txBox="1"/>
          <p:nvPr/>
        </p:nvSpPr>
        <p:spPr>
          <a:xfrm>
            <a:off x="676321" y="2259877"/>
            <a:ext cx="5786624" cy="4401205"/>
          </a:xfrm>
          <a:prstGeom prst="rect">
            <a:avLst/>
          </a:prstGeom>
          <a:noFill/>
        </p:spPr>
        <p:txBody>
          <a:bodyPr wrap="square" rtlCol="0">
            <a:spAutoFit/>
          </a:bodyPr>
          <a:lstStyle/>
          <a:p>
            <a:r>
              <a:rPr lang="de-AT" sz="2000" b="1" dirty="0">
                <a:latin typeface="Arial" panose="020B0604020202020204" pitchFamily="34" charset="0"/>
                <a:cs typeface="Arial" panose="020B0604020202020204" pitchFamily="34" charset="0"/>
              </a:rPr>
              <a:t>Schutz vor Mobilfunk (5G), Elektrosmog, Wasseradern und Erdstrahlen</a:t>
            </a:r>
            <a:endParaRPr lang="de-AT" sz="2000" dirty="0">
              <a:latin typeface="Arial" panose="020B0604020202020204" pitchFamily="34" charset="0"/>
              <a:cs typeface="Arial" panose="020B0604020202020204" pitchFamily="34" charset="0"/>
            </a:endParaRPr>
          </a:p>
          <a:p>
            <a:r>
              <a:rPr lang="de-AT" sz="2000" dirty="0">
                <a:latin typeface="Arial" panose="020B0604020202020204" pitchFamily="34" charset="0"/>
                <a:cs typeface="Arial" panose="020B0604020202020204" pitchFamily="34" charset="0"/>
              </a:rPr>
              <a:t> </a:t>
            </a:r>
          </a:p>
          <a:p>
            <a:r>
              <a:rPr lang="de-AT" sz="2000" dirty="0">
                <a:latin typeface="Arial" panose="020B0604020202020204" pitchFamily="34" charset="0"/>
                <a:cs typeface="Arial" panose="020B0604020202020204" pitchFamily="34" charset="0"/>
              </a:rPr>
              <a:t>Diese sind die Verursacher der meisten Krankheiten und werden unterschätzt!</a:t>
            </a:r>
          </a:p>
          <a:p>
            <a:r>
              <a:rPr lang="de-AT" sz="2000" dirty="0">
                <a:latin typeface="Arial" panose="020B0604020202020204" pitchFamily="34" charset="0"/>
                <a:cs typeface="Arial" panose="020B0604020202020204" pitchFamily="34" charset="0"/>
              </a:rPr>
              <a:t>Ein strahlungsfreier Schlafplatz ist die Grundlage für Ihre Gesundheit.</a:t>
            </a:r>
          </a:p>
          <a:p>
            <a:r>
              <a:rPr lang="de-AT" sz="2000" dirty="0">
                <a:latin typeface="Arial" panose="020B0604020202020204" pitchFamily="34" charset="0"/>
                <a:cs typeface="Arial" panose="020B0604020202020204" pitchFamily="34" charset="0"/>
              </a:rPr>
              <a:t>Fast alle Störungen lassen sich verlässlich und dauerhaft abschirmen ohne das Bett umzustellen.</a:t>
            </a:r>
          </a:p>
          <a:p>
            <a:endParaRPr lang="de-AT" sz="2000" dirty="0">
              <a:latin typeface="Arial" panose="020B0604020202020204" pitchFamily="34" charset="0"/>
              <a:cs typeface="Arial" panose="020B0604020202020204" pitchFamily="34" charset="0"/>
            </a:endParaRPr>
          </a:p>
          <a:p>
            <a:r>
              <a:rPr lang="de-AT" sz="2000" dirty="0">
                <a:latin typeface="Arial" panose="020B0604020202020204" pitchFamily="34" charset="0"/>
                <a:cs typeface="Arial" panose="020B0604020202020204" pitchFamily="34" charset="0"/>
              </a:rPr>
              <a:t>Eine seriöse, professionelle Schlafplatzausmessung</a:t>
            </a:r>
          </a:p>
          <a:p>
            <a:r>
              <a:rPr lang="de-AT" sz="2000" dirty="0">
                <a:latin typeface="Arial" panose="020B0604020202020204" pitchFamily="34" charset="0"/>
                <a:cs typeface="Arial" panose="020B0604020202020204" pitchFamily="34" charset="0"/>
              </a:rPr>
              <a:t>ist die beste Investition für Ihre Gesundheit.</a:t>
            </a:r>
          </a:p>
          <a:p>
            <a:r>
              <a:rPr lang="de-AT" sz="2000" dirty="0">
                <a:latin typeface="Arial" panose="020B0604020202020204" pitchFamily="34" charset="0"/>
                <a:cs typeface="Arial" panose="020B0604020202020204" pitchFamily="34" charset="0"/>
              </a:rPr>
              <a:t>Jede Krankheit hat eine Ursache.</a:t>
            </a:r>
          </a:p>
        </p:txBody>
      </p:sp>
      <p:pic>
        <p:nvPicPr>
          <p:cNvPr id="9" name="Picture 2" descr="Strahlenfreigesund">
            <a:extLst>
              <a:ext uri="{FF2B5EF4-FFF2-40B4-BE49-F238E27FC236}">
                <a16:creationId xmlns:a16="http://schemas.microsoft.com/office/drawing/2014/main" id="{236044E1-225D-4D1F-BD14-4248E94F9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732" y="213973"/>
            <a:ext cx="2714625" cy="1314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F61FC3CE-1E9D-4730-A49A-66D9F2603801}"/>
              </a:ext>
            </a:extLst>
          </p:cNvPr>
          <p:cNvSpPr txBox="1"/>
          <p:nvPr/>
        </p:nvSpPr>
        <p:spPr>
          <a:xfrm>
            <a:off x="6462945" y="2269618"/>
            <a:ext cx="5576842" cy="4401205"/>
          </a:xfrm>
          <a:prstGeom prst="rect">
            <a:avLst/>
          </a:prstGeom>
          <a:noFill/>
        </p:spPr>
        <p:txBody>
          <a:bodyPr wrap="square" rtlCol="0">
            <a:spAutoFit/>
          </a:bodyPr>
          <a:lstStyle/>
          <a:p>
            <a:r>
              <a:rPr lang="de-AT" sz="2000" b="1" dirty="0" err="1">
                <a:effectLst/>
                <a:latin typeface="Arial" panose="020B0604020202020204" pitchFamily="34" charset="0"/>
                <a:ea typeface="Calibri" panose="020F0502020204030204" pitchFamily="34" charset="0"/>
                <a:cs typeface="Arial" panose="020B0604020202020204" pitchFamily="34" charset="0"/>
              </a:rPr>
              <a:t>Physiologa</a:t>
            </a:r>
            <a:r>
              <a:rPr lang="de-AT" sz="2000" b="1" dirty="0">
                <a:effectLst/>
                <a:latin typeface="Arial" panose="020B0604020202020204" pitchFamily="34" charset="0"/>
                <a:ea typeface="Calibri" panose="020F0502020204030204" pitchFamily="34" charset="0"/>
                <a:cs typeface="Arial" panose="020B0604020202020204" pitchFamily="34" charset="0"/>
              </a:rPr>
              <a:t> – die Matratze mit dem sensationellen Gesundheitserfolg</a:t>
            </a:r>
            <a:endParaRPr lang="de-AT" sz="2000" dirty="0">
              <a:effectLst/>
              <a:latin typeface="Arial" panose="020B0604020202020204" pitchFamily="34" charset="0"/>
              <a:ea typeface="Calibri" panose="020F0502020204030204" pitchFamily="34" charset="0"/>
              <a:cs typeface="Arial" panose="020B0604020202020204" pitchFamily="34" charset="0"/>
            </a:endParaRPr>
          </a:p>
          <a:p>
            <a:r>
              <a:rPr lang="de-AT" sz="2000" dirty="0">
                <a:effectLst/>
                <a:latin typeface="Arial" panose="020B0604020202020204" pitchFamily="34" charset="0"/>
                <a:ea typeface="Calibri" panose="020F0502020204030204" pitchFamily="34" charset="0"/>
                <a:cs typeface="Arial" panose="020B0604020202020204" pitchFamily="34" charset="0"/>
              </a:rPr>
              <a:t> </a:t>
            </a:r>
          </a:p>
          <a:p>
            <a:r>
              <a:rPr lang="de-AT" sz="2000" dirty="0">
                <a:effectLst/>
                <a:latin typeface="Arial" panose="020B0604020202020204" pitchFamily="34" charset="0"/>
                <a:ea typeface="Calibri" panose="020F0502020204030204" pitchFamily="34" charset="0"/>
                <a:cs typeface="Arial" panose="020B0604020202020204" pitchFamily="34" charset="0"/>
              </a:rPr>
              <a:t>Völlig giftstofffreier elektrosmogabweisender Spezialschaum, ausschließlich bioneutrale Materialien, dermatologisch getestet, höchster Liegekomfort und Luftdurchlässigkeit, </a:t>
            </a:r>
          </a:p>
          <a:p>
            <a:r>
              <a:rPr lang="de-AT" sz="2000" dirty="0">
                <a:effectLst/>
                <a:latin typeface="Arial" panose="020B0604020202020204" pitchFamily="34" charset="0"/>
                <a:ea typeface="Calibri" panose="020F0502020204030204" pitchFamily="34" charset="0"/>
                <a:cs typeface="Arial" panose="020B0604020202020204" pitchFamily="34" charset="0"/>
              </a:rPr>
              <a:t>in Österreich hergestellt.</a:t>
            </a:r>
          </a:p>
          <a:p>
            <a:r>
              <a:rPr lang="de-AT" sz="2000" dirty="0">
                <a:effectLst/>
                <a:latin typeface="Arial" panose="020B0604020202020204" pitchFamily="34" charset="0"/>
                <a:ea typeface="Calibri" panose="020F0502020204030204" pitchFamily="34" charset="0"/>
                <a:cs typeface="Arial" panose="020B0604020202020204" pitchFamily="34" charset="0"/>
              </a:rPr>
              <a:t>Die schräggestellten Lamellen entlasten durch sanften Zug die Bandscheiben.</a:t>
            </a:r>
          </a:p>
          <a:p>
            <a:r>
              <a:rPr lang="de-AT" sz="2000" dirty="0">
                <a:effectLst/>
                <a:latin typeface="Arial" panose="020B0604020202020204" pitchFamily="34" charset="0"/>
                <a:ea typeface="Calibri" panose="020F0502020204030204" pitchFamily="34" charset="0"/>
                <a:cs typeface="Arial" panose="020B0604020202020204" pitchFamily="34" charset="0"/>
              </a:rPr>
              <a:t>Über 90% Besserung bei Rücken- und Gelenksschmerzen (auch vorbeugend).</a:t>
            </a:r>
          </a:p>
          <a:p>
            <a:r>
              <a:rPr lang="de-AT" sz="2000" dirty="0">
                <a:effectLst/>
                <a:latin typeface="Arial" panose="020B0604020202020204" pitchFamily="34" charset="0"/>
                <a:ea typeface="Calibri" panose="020F0502020204030204" pitchFamily="34" charset="0"/>
                <a:cs typeface="Arial" panose="020B0604020202020204" pitchFamily="34" charset="0"/>
              </a:rPr>
              <a:t>Eine Matratze, die alle derzeit möglichen gesundheitlichen Aspekte vereint.</a:t>
            </a:r>
          </a:p>
        </p:txBody>
      </p:sp>
    </p:spTree>
    <p:extLst>
      <p:ext uri="{BB962C8B-B14F-4D97-AF65-F5344CB8AC3E}">
        <p14:creationId xmlns:p14="http://schemas.microsoft.com/office/powerpoint/2010/main" val="38432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152214" y="1561732"/>
            <a:ext cx="12126899"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Josef Grabner – Geobiologe und Schlafberatung</a:t>
            </a:r>
            <a:endParaRPr lang="de-AT" sz="4000" b="1" dirty="0">
              <a:solidFill>
                <a:srgbClr val="C0000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4F7FF8FD-ABAA-45A3-BC77-58FE8A3E0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pic>
        <p:nvPicPr>
          <p:cNvPr id="5" name="Grafik 4">
            <a:extLst>
              <a:ext uri="{FF2B5EF4-FFF2-40B4-BE49-F238E27FC236}">
                <a16:creationId xmlns:a16="http://schemas.microsoft.com/office/drawing/2014/main" id="{77520F18-994B-4D59-BADB-376460D5E9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8719" y="2291411"/>
            <a:ext cx="3687213" cy="2458142"/>
          </a:xfrm>
          <a:prstGeom prst="rect">
            <a:avLst/>
          </a:prstGeom>
        </p:spPr>
      </p:pic>
      <p:sp>
        <p:nvSpPr>
          <p:cNvPr id="8" name="Textfeld 7">
            <a:extLst>
              <a:ext uri="{FF2B5EF4-FFF2-40B4-BE49-F238E27FC236}">
                <a16:creationId xmlns:a16="http://schemas.microsoft.com/office/drawing/2014/main" id="{E4192223-C173-413F-A598-28FBDA1D464A}"/>
              </a:ext>
            </a:extLst>
          </p:cNvPr>
          <p:cNvSpPr txBox="1"/>
          <p:nvPr/>
        </p:nvSpPr>
        <p:spPr>
          <a:xfrm>
            <a:off x="701141" y="2269618"/>
            <a:ext cx="7039991" cy="2677656"/>
          </a:xfrm>
          <a:prstGeom prst="rect">
            <a:avLst/>
          </a:prstGeom>
          <a:noFill/>
        </p:spPr>
        <p:txBody>
          <a:bodyPr wrap="square" rtlCol="0">
            <a:spAutoFit/>
          </a:bodyPr>
          <a:lstStyle/>
          <a:p>
            <a:r>
              <a:rPr lang="de-AT" sz="2800" dirty="0">
                <a:latin typeface="Arial" panose="020B0604020202020204" pitchFamily="34" charset="0"/>
                <a:ea typeface="Calibri" panose="020F0502020204030204" pitchFamily="34" charset="0"/>
                <a:cs typeface="Arial" panose="020B0604020202020204" pitchFamily="34" charset="0"/>
              </a:rPr>
              <a:t>Z</a:t>
            </a:r>
            <a:r>
              <a:rPr lang="de-AT" sz="2800" dirty="0">
                <a:effectLst/>
                <a:latin typeface="Arial" panose="020B0604020202020204" pitchFamily="34" charset="0"/>
                <a:ea typeface="Calibri" panose="020F0502020204030204" pitchFamily="34" charset="0"/>
                <a:cs typeface="Arial" panose="020B0604020202020204" pitchFamily="34" charset="0"/>
              </a:rPr>
              <a:t>ertifizierter Geobiologe und Schlafberater</a:t>
            </a:r>
          </a:p>
          <a:p>
            <a:r>
              <a:rPr lang="de-AT" sz="2800" dirty="0">
                <a:effectLst/>
                <a:latin typeface="Arial" panose="020B0604020202020204" pitchFamily="34" charset="0"/>
                <a:ea typeface="Calibri" panose="020F0502020204030204" pitchFamily="34" charset="0"/>
                <a:cs typeface="Arial" panose="020B0604020202020204" pitchFamily="34" charset="0"/>
              </a:rPr>
              <a:t>5162 Obertrum am See,  </a:t>
            </a:r>
            <a:r>
              <a:rPr lang="de-AT" sz="2800" dirty="0" err="1">
                <a:effectLst/>
                <a:latin typeface="Arial" panose="020B0604020202020204" pitchFamily="34" charset="0"/>
                <a:ea typeface="Calibri" panose="020F0502020204030204" pitchFamily="34" charset="0"/>
                <a:cs typeface="Arial" panose="020B0604020202020204" pitchFamily="34" charset="0"/>
              </a:rPr>
              <a:t>Rupertistrasse</a:t>
            </a:r>
            <a:r>
              <a:rPr lang="de-AT" sz="2800" dirty="0">
                <a:effectLst/>
                <a:latin typeface="Arial" panose="020B0604020202020204" pitchFamily="34" charset="0"/>
                <a:ea typeface="Calibri" panose="020F0502020204030204" pitchFamily="34" charset="0"/>
                <a:cs typeface="Arial" panose="020B0604020202020204" pitchFamily="34" charset="0"/>
              </a:rPr>
              <a:t> 8</a:t>
            </a:r>
          </a:p>
          <a:p>
            <a:endParaRPr lang="de-AT" sz="2800" dirty="0">
              <a:effectLst/>
              <a:latin typeface="Arial" panose="020B0604020202020204" pitchFamily="34" charset="0"/>
              <a:ea typeface="Calibri" panose="020F0502020204030204" pitchFamily="34" charset="0"/>
              <a:cs typeface="Arial" panose="020B0604020202020204" pitchFamily="34" charset="0"/>
            </a:endParaRPr>
          </a:p>
          <a:p>
            <a:r>
              <a:rPr lang="de-AT" sz="2800" dirty="0">
                <a:effectLst/>
                <a:latin typeface="Arial" panose="020B0604020202020204" pitchFamily="34" charset="0"/>
                <a:ea typeface="Calibri" panose="020F0502020204030204" pitchFamily="34" charset="0"/>
                <a:cs typeface="Arial" panose="020B0604020202020204" pitchFamily="34" charset="0"/>
              </a:rPr>
              <a:t>josef@strahlenfreigesund.at</a:t>
            </a:r>
          </a:p>
          <a:p>
            <a:r>
              <a:rPr lang="de-AT" sz="2800" dirty="0">
                <a:latin typeface="Arial" panose="020B0604020202020204" pitchFamily="34" charset="0"/>
                <a:ea typeface="Calibri" panose="020F0502020204030204" pitchFamily="34" charset="0"/>
                <a:cs typeface="Arial" panose="020B0604020202020204" pitchFamily="34" charset="0"/>
              </a:rPr>
              <a:t>www.strahlenfreigesund.at</a:t>
            </a:r>
          </a:p>
          <a:p>
            <a:r>
              <a:rPr lang="de-AT" sz="2800" dirty="0">
                <a:effectLst/>
                <a:latin typeface="Arial" panose="020B0604020202020204" pitchFamily="34" charset="0"/>
                <a:ea typeface="Calibri" panose="020F0502020204030204" pitchFamily="34" charset="0"/>
                <a:cs typeface="Arial" panose="020B0604020202020204" pitchFamily="34" charset="0"/>
              </a:rPr>
              <a:t>www.geovital.com</a:t>
            </a:r>
          </a:p>
        </p:txBody>
      </p:sp>
      <p:pic>
        <p:nvPicPr>
          <p:cNvPr id="9" name="Picture 2" descr="Strahlenfreigesund">
            <a:extLst>
              <a:ext uri="{FF2B5EF4-FFF2-40B4-BE49-F238E27FC236}">
                <a16:creationId xmlns:a16="http://schemas.microsoft.com/office/drawing/2014/main" id="{236044E1-225D-4D1F-BD14-4248E94F9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732" y="213973"/>
            <a:ext cx="2714625"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3" name="Grafik 12">
            <a:extLst>
              <a:ext uri="{FF2B5EF4-FFF2-40B4-BE49-F238E27FC236}">
                <a16:creationId xmlns:a16="http://schemas.microsoft.com/office/drawing/2014/main" id="{B26BC5DB-5880-43BC-A87B-BDD99E27AF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474" y="5000797"/>
            <a:ext cx="5326602" cy="1527820"/>
          </a:xfrm>
          <a:prstGeom prst="rect">
            <a:avLst/>
          </a:prstGeom>
        </p:spPr>
      </p:pic>
      <p:sp>
        <p:nvSpPr>
          <p:cNvPr id="11" name="Textfeld 10">
            <a:extLst>
              <a:ext uri="{FF2B5EF4-FFF2-40B4-BE49-F238E27FC236}">
                <a16:creationId xmlns:a16="http://schemas.microsoft.com/office/drawing/2014/main" id="{64350854-2D1F-4657-8EDE-CDD2CB1F7984}"/>
              </a:ext>
            </a:extLst>
          </p:cNvPr>
          <p:cNvSpPr txBox="1"/>
          <p:nvPr/>
        </p:nvSpPr>
        <p:spPr>
          <a:xfrm>
            <a:off x="5862392" y="4823095"/>
            <a:ext cx="6249880" cy="1815882"/>
          </a:xfrm>
          <a:prstGeom prst="rect">
            <a:avLst/>
          </a:prstGeom>
          <a:noFill/>
        </p:spPr>
        <p:txBody>
          <a:bodyPr wrap="square" rtlCol="0">
            <a:spAutoFit/>
          </a:bodyPr>
          <a:lstStyle/>
          <a:p>
            <a:r>
              <a:rPr lang="de-AT" sz="2800" dirty="0">
                <a:effectLst/>
                <a:latin typeface="Arial" panose="020B0604020202020204" pitchFamily="34" charset="0"/>
                <a:ea typeface="Calibri" panose="020F0502020204030204" pitchFamily="34" charset="0"/>
                <a:cs typeface="Arial" panose="020B0604020202020204" pitchFamily="34" charset="0"/>
              </a:rPr>
              <a:t>Termine zum Probeliegen, zur Beratung und Schlafplatzausmessung</a:t>
            </a:r>
          </a:p>
          <a:p>
            <a:r>
              <a:rPr lang="de-AT" sz="2800" dirty="0">
                <a:effectLst/>
                <a:latin typeface="Arial" panose="020B0604020202020204" pitchFamily="34" charset="0"/>
                <a:ea typeface="Calibri" panose="020F0502020204030204" pitchFamily="34" charset="0"/>
                <a:cs typeface="Arial" panose="020B0604020202020204" pitchFamily="34" charset="0"/>
              </a:rPr>
              <a:t>nach telefonischer Vereinbarung </a:t>
            </a:r>
          </a:p>
          <a:p>
            <a:r>
              <a:rPr lang="de-AT" sz="2800" dirty="0">
                <a:latin typeface="Arial" panose="020B0604020202020204" pitchFamily="34" charset="0"/>
                <a:ea typeface="Calibri" panose="020F0502020204030204" pitchFamily="34" charset="0"/>
                <a:cs typeface="Arial" panose="020B0604020202020204" pitchFamily="34" charset="0"/>
              </a:rPr>
              <a:t>u</a:t>
            </a:r>
            <a:r>
              <a:rPr lang="de-AT" sz="2800" dirty="0">
                <a:effectLst/>
                <a:latin typeface="Arial" panose="020B0604020202020204" pitchFamily="34" charset="0"/>
                <a:ea typeface="Calibri" panose="020F0502020204030204" pitchFamily="34" charset="0"/>
                <a:cs typeface="Arial" panose="020B0604020202020204" pitchFamily="34" charset="0"/>
              </a:rPr>
              <a:t>nter 0664 </a:t>
            </a:r>
            <a:r>
              <a:rPr lang="de-AT" sz="2800">
                <a:effectLst/>
                <a:latin typeface="Arial" panose="020B0604020202020204" pitchFamily="34" charset="0"/>
                <a:ea typeface="Calibri" panose="020F0502020204030204" pitchFamily="34" charset="0"/>
                <a:cs typeface="Arial" panose="020B0604020202020204" pitchFamily="34" charset="0"/>
              </a:rPr>
              <a:t>240 64 48</a:t>
            </a:r>
            <a:endParaRPr lang="de-AT" sz="2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1841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1447149" y="1774405"/>
            <a:ext cx="11008311"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Andreas Kindler – Humanenergetik</a:t>
            </a:r>
            <a:endParaRPr lang="de-AT" sz="4000" b="1" dirty="0">
              <a:solidFill>
                <a:srgbClr val="C00000"/>
              </a:solidFill>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3106B92B-F964-45A7-9E3A-FF65D4897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pic>
        <p:nvPicPr>
          <p:cNvPr id="13" name="Picture 2" descr="Humanenergetik-Kindler | Der sanfte Weg zur ganzheitlichen Gesundheit!">
            <a:extLst>
              <a:ext uri="{FF2B5EF4-FFF2-40B4-BE49-F238E27FC236}">
                <a16:creationId xmlns:a16="http://schemas.microsoft.com/office/drawing/2014/main" id="{F960F973-FBD3-4D7B-A814-D11CB2FEF2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413" y="214616"/>
            <a:ext cx="3209925" cy="142875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4624EA37-0FCB-48D5-81D1-845B8F1CE624}"/>
              </a:ext>
            </a:extLst>
          </p:cNvPr>
          <p:cNvSpPr txBox="1"/>
          <p:nvPr/>
        </p:nvSpPr>
        <p:spPr>
          <a:xfrm>
            <a:off x="1262110" y="2482291"/>
            <a:ext cx="9815744" cy="769441"/>
          </a:xfrm>
          <a:prstGeom prst="rect">
            <a:avLst/>
          </a:prstGeom>
          <a:noFill/>
        </p:spPr>
        <p:txBody>
          <a:bodyPr wrap="square" rtlCol="0">
            <a:spAutoFit/>
          </a:bodyPr>
          <a:lstStyle/>
          <a:p>
            <a:r>
              <a:rPr lang="de-DE" sz="2200" b="1" dirty="0">
                <a:effectLst/>
                <a:latin typeface="Arial" panose="020B0604020202020204" pitchFamily="34" charset="0"/>
                <a:cs typeface="Arial" panose="020B0604020202020204" pitchFamily="34" charset="0"/>
              </a:rPr>
              <a:t>Wahre Heilung kann nur von innen heraus geschehen und zwar nur, </a:t>
            </a:r>
          </a:p>
          <a:p>
            <a:r>
              <a:rPr lang="de-DE" sz="2200" b="1" dirty="0">
                <a:effectLst/>
                <a:latin typeface="Arial" panose="020B0604020202020204" pitchFamily="34" charset="0"/>
                <a:cs typeface="Arial" panose="020B0604020202020204" pitchFamily="34" charset="0"/>
              </a:rPr>
              <a:t>wenn ein Mensch zurück in seine Selbstverantwortung findet.</a:t>
            </a:r>
            <a:endParaRPr lang="de-AT" sz="2200" b="1" dirty="0">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id="{DA74EEB9-21FA-4334-BD43-BB6D28F6BF18}"/>
              </a:ext>
            </a:extLst>
          </p:cNvPr>
          <p:cNvSpPr txBox="1"/>
          <p:nvPr/>
        </p:nvSpPr>
        <p:spPr>
          <a:xfrm>
            <a:off x="1632654" y="3429000"/>
            <a:ext cx="8926692" cy="3057312"/>
          </a:xfrm>
          <a:prstGeom prst="rect">
            <a:avLst/>
          </a:prstGeom>
          <a:noFill/>
        </p:spPr>
        <p:txBody>
          <a:bodyPr wrap="square">
            <a:spAutoFit/>
          </a:bodyPr>
          <a:lstStyle/>
          <a:p>
            <a:pPr marL="342900" indent="-342900">
              <a:lnSpc>
                <a:spcPct val="107000"/>
              </a:lnSpc>
              <a:spcAft>
                <a:spcPts val="800"/>
              </a:spcAft>
              <a:buFont typeface="Wingdings" panose="05000000000000000000" pitchFamily="2" charset="2"/>
              <a:buChar char="v"/>
            </a:pPr>
            <a:r>
              <a:rPr lang="de-AT" sz="2200" b="1" dirty="0">
                <a:effectLst/>
                <a:latin typeface="Arial" panose="020B0604020202020204" pitchFamily="34" charset="0"/>
                <a:ea typeface="Times New Roman" panose="02020603050405020304" pitchFamily="18" charset="0"/>
                <a:cs typeface="Arial" panose="020B0604020202020204" pitchFamily="34" charset="0"/>
              </a:rPr>
              <a:t>Kinesiologie</a:t>
            </a:r>
            <a:r>
              <a:rPr lang="de-AT" sz="2000" dirty="0">
                <a:effectLst/>
                <a:latin typeface="Arial" panose="020B0604020202020204" pitchFamily="34" charset="0"/>
                <a:ea typeface="Times New Roman" panose="02020603050405020304" pitchFamily="18" charset="0"/>
                <a:cs typeface="Arial" panose="020B0604020202020204" pitchFamily="34" charset="0"/>
              </a:rPr>
              <a:t> - Biofeedback Muskeltest zur genauen Ursachenfindung</a:t>
            </a:r>
            <a:endParaRPr lang="de-AT"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v"/>
            </a:pPr>
            <a:r>
              <a:rPr lang="de-AT" sz="2200" b="1" dirty="0">
                <a:effectLst/>
                <a:latin typeface="Arial" panose="020B0604020202020204" pitchFamily="34" charset="0"/>
                <a:ea typeface="Times New Roman" panose="02020603050405020304" pitchFamily="18" charset="0"/>
                <a:cs typeface="Arial" panose="020B0604020202020204" pitchFamily="34" charset="0"/>
              </a:rPr>
              <a:t>Energetik</a:t>
            </a:r>
            <a:r>
              <a:rPr lang="de-AT" sz="2000" dirty="0">
                <a:effectLst/>
                <a:latin typeface="Arial" panose="020B0604020202020204" pitchFamily="34" charset="0"/>
                <a:ea typeface="Times New Roman" panose="02020603050405020304" pitchFamily="18" charset="0"/>
                <a:cs typeface="Arial" panose="020B0604020202020204" pitchFamily="34" charset="0"/>
              </a:rPr>
              <a:t> - Ausgleich des gesamten Energiesystems auf allen Ebenen</a:t>
            </a:r>
            <a:endParaRPr lang="de-AT"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v"/>
            </a:pPr>
            <a:r>
              <a:rPr lang="de-AT" sz="2200" b="1" dirty="0">
                <a:effectLst/>
                <a:latin typeface="Arial" panose="020B0604020202020204" pitchFamily="34" charset="0"/>
                <a:ea typeface="Times New Roman" panose="02020603050405020304" pitchFamily="18" charset="0"/>
                <a:cs typeface="Arial" panose="020B0604020202020204" pitchFamily="34" charset="0"/>
              </a:rPr>
              <a:t>Bio Resonanz </a:t>
            </a:r>
            <a:r>
              <a:rPr lang="de-AT" sz="2000" dirty="0">
                <a:effectLst/>
                <a:latin typeface="Arial" panose="020B0604020202020204" pitchFamily="34" charset="0"/>
                <a:ea typeface="Times New Roman" panose="02020603050405020304" pitchFamily="18" charset="0"/>
                <a:cs typeface="Arial" panose="020B0604020202020204" pitchFamily="34" charset="0"/>
              </a:rPr>
              <a:t>-Therapie mit </a:t>
            </a:r>
            <a:r>
              <a:rPr lang="de-AT" sz="2000" dirty="0">
                <a:latin typeface="Arial" panose="020B0604020202020204" pitchFamily="34" charset="0"/>
                <a:ea typeface="Times New Roman" panose="02020603050405020304" pitchFamily="18" charset="0"/>
                <a:cs typeface="Arial" panose="020B0604020202020204" pitchFamily="34" charset="0"/>
              </a:rPr>
              <a:t>A</a:t>
            </a:r>
            <a:r>
              <a:rPr lang="de-AT" sz="2000" dirty="0">
                <a:effectLst/>
                <a:latin typeface="Arial" panose="020B0604020202020204" pitchFamily="34" charset="0"/>
                <a:ea typeface="Times New Roman" panose="02020603050405020304" pitchFamily="18" charset="0"/>
                <a:cs typeface="Arial" panose="020B0604020202020204" pitchFamily="34" charset="0"/>
              </a:rPr>
              <a:t>nalogen Informationsmustern</a:t>
            </a:r>
            <a:endParaRPr lang="de-AT"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v"/>
            </a:pPr>
            <a:r>
              <a:rPr lang="de-AT" sz="2200" b="1" dirty="0">
                <a:effectLst/>
                <a:latin typeface="Arial" panose="020B0604020202020204" pitchFamily="34" charset="0"/>
                <a:ea typeface="Times New Roman" panose="02020603050405020304" pitchFamily="18" charset="0"/>
                <a:cs typeface="Arial" panose="020B0604020202020204" pitchFamily="34" charset="0"/>
              </a:rPr>
              <a:t>Vitalstofftherapie</a:t>
            </a:r>
            <a:r>
              <a:rPr lang="de-AT" sz="2000" dirty="0">
                <a:effectLst/>
                <a:latin typeface="Arial" panose="020B0604020202020204" pitchFamily="34" charset="0"/>
                <a:ea typeface="Times New Roman" panose="02020603050405020304" pitchFamily="18" charset="0"/>
                <a:cs typeface="Arial" panose="020B0604020202020204" pitchFamily="34" charset="0"/>
              </a:rPr>
              <a:t> - Auffüllen der 47 essentiellen Vitalstoffe</a:t>
            </a:r>
            <a:endParaRPr lang="de-AT"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v"/>
            </a:pPr>
            <a:r>
              <a:rPr lang="de-AT" sz="2200" b="1" dirty="0">
                <a:effectLst/>
                <a:latin typeface="Arial" panose="020B0604020202020204" pitchFamily="34" charset="0"/>
                <a:ea typeface="Times New Roman" panose="02020603050405020304" pitchFamily="18" charset="0"/>
                <a:cs typeface="Arial" panose="020B0604020202020204" pitchFamily="34" charset="0"/>
              </a:rPr>
              <a:t>Darmsanierung</a:t>
            </a:r>
            <a:r>
              <a:rPr lang="de-AT" sz="2000" dirty="0">
                <a:effectLst/>
                <a:latin typeface="Arial" panose="020B0604020202020204" pitchFamily="34" charset="0"/>
                <a:ea typeface="Times New Roman" panose="02020603050405020304" pitchFamily="18" charset="0"/>
                <a:cs typeface="Arial" panose="020B0604020202020204" pitchFamily="34" charset="0"/>
              </a:rPr>
              <a:t> - mit weltweit einzigem in klinischen Studien am Menschen getesteten Darmaufbau</a:t>
            </a:r>
            <a:endParaRPr lang="de-AT" sz="2000" dirty="0">
              <a:effectLst/>
              <a:latin typeface="Arial" panose="020B060402020202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v"/>
            </a:pPr>
            <a:r>
              <a:rPr lang="de-AT" sz="2200" b="1" dirty="0">
                <a:effectLst/>
                <a:latin typeface="Arial" panose="020B0604020202020204" pitchFamily="34" charset="0"/>
                <a:ea typeface="Times New Roman" panose="02020603050405020304" pitchFamily="18" charset="0"/>
                <a:cs typeface="Arial" panose="020B0604020202020204" pitchFamily="34" charset="0"/>
              </a:rPr>
              <a:t>Ausleitungen</a:t>
            </a:r>
            <a:r>
              <a:rPr lang="de-AT" sz="2000" dirty="0">
                <a:effectLst/>
                <a:latin typeface="Arial" panose="020B0604020202020204" pitchFamily="34" charset="0"/>
                <a:ea typeface="Times New Roman" panose="02020603050405020304" pitchFamily="18" charset="0"/>
                <a:cs typeface="Arial" panose="020B0604020202020204" pitchFamily="34" charset="0"/>
              </a:rPr>
              <a:t> - Metalle, Parasiten</a:t>
            </a:r>
            <a:r>
              <a:rPr lang="de-AT" sz="2000" dirty="0">
                <a:latin typeface="Arial" panose="020B0604020202020204" pitchFamily="34" charset="0"/>
                <a:ea typeface="Times New Roman" panose="02020603050405020304" pitchFamily="18" charset="0"/>
                <a:cs typeface="Arial" panose="020B0604020202020204" pitchFamily="34" charset="0"/>
              </a:rPr>
              <a:t>, </a:t>
            </a:r>
            <a:r>
              <a:rPr lang="de-AT" sz="2000" dirty="0" err="1">
                <a:latin typeface="Arial" panose="020B0604020202020204" pitchFamily="34" charset="0"/>
                <a:ea typeface="Times New Roman" panose="02020603050405020304" pitchFamily="18" charset="0"/>
                <a:cs typeface="Arial" panose="020B0604020202020204" pitchFamily="34" charset="0"/>
              </a:rPr>
              <a:t>uvm</a:t>
            </a:r>
            <a:r>
              <a:rPr lang="de-AT" sz="2000" dirty="0">
                <a:latin typeface="Arial" panose="020B0604020202020204" pitchFamily="34" charset="0"/>
                <a:ea typeface="Times New Roman" panose="02020603050405020304" pitchFamily="18" charset="0"/>
                <a:cs typeface="Arial" panose="020B0604020202020204" pitchFamily="34" charset="0"/>
              </a:rPr>
              <a:t>…</a:t>
            </a:r>
            <a:endParaRPr lang="de-AT" sz="2000" dirty="0"/>
          </a:p>
        </p:txBody>
      </p:sp>
    </p:spTree>
    <p:extLst>
      <p:ext uri="{BB962C8B-B14F-4D97-AF65-F5344CB8AC3E}">
        <p14:creationId xmlns:p14="http://schemas.microsoft.com/office/powerpoint/2010/main" val="266970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1447149" y="1774405"/>
            <a:ext cx="11008311"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Andreas Kindler – Humanenergetik</a:t>
            </a:r>
            <a:endParaRPr lang="de-AT" sz="4000" b="1" dirty="0">
              <a:solidFill>
                <a:srgbClr val="C00000"/>
              </a:solidFill>
              <a:latin typeface="Arial" panose="020B0604020202020204" pitchFamily="34" charset="0"/>
              <a:cs typeface="Arial" panose="020B0604020202020204" pitchFamily="34" charset="0"/>
            </a:endParaRPr>
          </a:p>
        </p:txBody>
      </p:sp>
      <p:pic>
        <p:nvPicPr>
          <p:cNvPr id="12" name="Grafik 11">
            <a:extLst>
              <a:ext uri="{FF2B5EF4-FFF2-40B4-BE49-F238E27FC236}">
                <a16:creationId xmlns:a16="http://schemas.microsoft.com/office/drawing/2014/main" id="{3106B92B-F964-45A7-9E3A-FF65D4897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pic>
        <p:nvPicPr>
          <p:cNvPr id="5" name="Grafik 4">
            <a:extLst>
              <a:ext uri="{FF2B5EF4-FFF2-40B4-BE49-F238E27FC236}">
                <a16:creationId xmlns:a16="http://schemas.microsoft.com/office/drawing/2014/main" id="{0F71FC64-2BD9-41C9-83BD-92876704E0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568" y="2482291"/>
            <a:ext cx="3376283" cy="4053602"/>
          </a:xfrm>
          <a:prstGeom prst="rect">
            <a:avLst/>
          </a:prstGeom>
        </p:spPr>
      </p:pic>
      <p:pic>
        <p:nvPicPr>
          <p:cNvPr id="13" name="Picture 2" descr="Humanenergetik-Kindler | Der sanfte Weg zur ganzheitlichen Gesundheit!">
            <a:extLst>
              <a:ext uri="{FF2B5EF4-FFF2-40B4-BE49-F238E27FC236}">
                <a16:creationId xmlns:a16="http://schemas.microsoft.com/office/drawing/2014/main" id="{F960F973-FBD3-4D7B-A814-D11CB2FEF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413" y="214616"/>
            <a:ext cx="3209925" cy="1428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a:extLst>
              <a:ext uri="{FF2B5EF4-FFF2-40B4-BE49-F238E27FC236}">
                <a16:creationId xmlns:a16="http://schemas.microsoft.com/office/drawing/2014/main" id="{7BDC6232-A3CF-4BF6-A6E8-70495EA40027}"/>
              </a:ext>
            </a:extLst>
          </p:cNvPr>
          <p:cNvSpPr txBox="1"/>
          <p:nvPr/>
        </p:nvSpPr>
        <p:spPr>
          <a:xfrm>
            <a:off x="1447149" y="3663335"/>
            <a:ext cx="4540667" cy="2677656"/>
          </a:xfrm>
          <a:prstGeom prst="rect">
            <a:avLst/>
          </a:prstGeom>
          <a:noFill/>
        </p:spPr>
        <p:txBody>
          <a:bodyPr wrap="none" rtlCol="0">
            <a:spAutoFit/>
          </a:bodyPr>
          <a:lstStyle/>
          <a:p>
            <a:pPr algn="ctr"/>
            <a:r>
              <a:rPr lang="de-AT" sz="2400" dirty="0">
                <a:latin typeface="Arial" panose="020B0604020202020204" pitchFamily="34" charset="0"/>
                <a:cs typeface="Arial" panose="020B0604020202020204" pitchFamily="34" charset="0"/>
              </a:rPr>
              <a:t>Sonnrainweg 6</a:t>
            </a:r>
            <a:br>
              <a:rPr lang="de-AT" sz="2400" dirty="0">
                <a:latin typeface="Arial" panose="020B0604020202020204" pitchFamily="34" charset="0"/>
                <a:cs typeface="Arial" panose="020B0604020202020204" pitchFamily="34" charset="0"/>
              </a:rPr>
            </a:br>
            <a:r>
              <a:rPr lang="de-AT" sz="2400" dirty="0">
                <a:latin typeface="Arial" panose="020B0604020202020204" pitchFamily="34" charset="0"/>
                <a:cs typeface="Arial" panose="020B0604020202020204" pitchFamily="34" charset="0"/>
              </a:rPr>
              <a:t>5550 Radstadt</a:t>
            </a:r>
          </a:p>
          <a:p>
            <a:pPr algn="ctr"/>
            <a:endParaRPr lang="de-AT" sz="2400" dirty="0">
              <a:latin typeface="Arial" panose="020B0604020202020204" pitchFamily="34" charset="0"/>
              <a:cs typeface="Arial" panose="020B0604020202020204" pitchFamily="34" charset="0"/>
            </a:endParaRPr>
          </a:p>
          <a:p>
            <a:pPr algn="ctr"/>
            <a:r>
              <a:rPr lang="de-AT" sz="2400" dirty="0">
                <a:latin typeface="Arial" panose="020B0604020202020204" pitchFamily="34" charset="0"/>
                <a:cs typeface="Arial" panose="020B0604020202020204" pitchFamily="34" charset="0"/>
              </a:rPr>
              <a:t>+43 664 89 74 014</a:t>
            </a:r>
          </a:p>
          <a:p>
            <a:pPr algn="ctr"/>
            <a:endParaRPr lang="de-AT" sz="2400" dirty="0">
              <a:latin typeface="Arial" panose="020B0604020202020204" pitchFamily="34" charset="0"/>
              <a:cs typeface="Arial" panose="020B0604020202020204" pitchFamily="34" charset="0"/>
            </a:endParaRPr>
          </a:p>
          <a:p>
            <a:pPr algn="ctr"/>
            <a:r>
              <a:rPr lang="de-AT" sz="2400" dirty="0">
                <a:latin typeface="Arial" panose="020B0604020202020204" pitchFamily="34" charset="0"/>
                <a:cs typeface="Arial" panose="020B0604020202020204" pitchFamily="34" charset="0"/>
              </a:rPr>
              <a:t>www.humanenergetik-kindler.at</a:t>
            </a:r>
            <a:br>
              <a:rPr lang="de-AT" sz="2400" dirty="0">
                <a:latin typeface="Arial" panose="020B0604020202020204" pitchFamily="34" charset="0"/>
                <a:cs typeface="Arial" panose="020B0604020202020204" pitchFamily="34" charset="0"/>
              </a:rPr>
            </a:br>
            <a:r>
              <a:rPr lang="de-AT" sz="2400" dirty="0">
                <a:latin typeface="Arial" panose="020B0604020202020204" pitchFamily="34" charset="0"/>
                <a:cs typeface="Arial" panose="020B0604020202020204" pitchFamily="34" charset="0"/>
              </a:rPr>
              <a:t>info@humanenergetik-kindler.at</a:t>
            </a:r>
          </a:p>
        </p:txBody>
      </p:sp>
      <p:sp>
        <p:nvSpPr>
          <p:cNvPr id="6" name="Textfeld 5">
            <a:extLst>
              <a:ext uri="{FF2B5EF4-FFF2-40B4-BE49-F238E27FC236}">
                <a16:creationId xmlns:a16="http://schemas.microsoft.com/office/drawing/2014/main" id="{A8C0D226-3D4E-405F-9A2D-DB035AE2AB3C}"/>
              </a:ext>
            </a:extLst>
          </p:cNvPr>
          <p:cNvSpPr txBox="1"/>
          <p:nvPr/>
        </p:nvSpPr>
        <p:spPr>
          <a:xfrm>
            <a:off x="320613" y="2733001"/>
            <a:ext cx="7047955" cy="461665"/>
          </a:xfrm>
          <a:prstGeom prst="rect">
            <a:avLst/>
          </a:prstGeom>
          <a:noFill/>
        </p:spPr>
        <p:txBody>
          <a:bodyPr wrap="none" rtlCol="0">
            <a:spAutoFit/>
          </a:bodyPr>
          <a:lstStyle/>
          <a:p>
            <a:r>
              <a:rPr lang="de-DE" sz="2400" b="1" dirty="0">
                <a:effectLst/>
                <a:latin typeface="Arial" panose="020B0604020202020204" pitchFamily="34" charset="0"/>
                <a:cs typeface="Arial" panose="020B0604020202020204" pitchFamily="34" charset="0"/>
              </a:rPr>
              <a:t>Der</a:t>
            </a:r>
            <a:r>
              <a:rPr lang="de-DE" sz="2400" b="1" dirty="0">
                <a:latin typeface="Arial" panose="020B0604020202020204" pitchFamily="34" charset="0"/>
                <a:cs typeface="Arial" panose="020B0604020202020204" pitchFamily="34" charset="0"/>
              </a:rPr>
              <a:t> </a:t>
            </a:r>
            <a:r>
              <a:rPr lang="de-DE" sz="2400" b="1" dirty="0">
                <a:effectLst/>
                <a:latin typeface="Arial" panose="020B0604020202020204" pitchFamily="34" charset="0"/>
                <a:cs typeface="Arial" panose="020B0604020202020204" pitchFamily="34" charset="0"/>
              </a:rPr>
              <a:t>sanfte</a:t>
            </a:r>
            <a:r>
              <a:rPr lang="de-DE" sz="2400" b="1" dirty="0">
                <a:latin typeface="Arial" panose="020B0604020202020204" pitchFamily="34" charset="0"/>
                <a:cs typeface="Arial" panose="020B0604020202020204" pitchFamily="34" charset="0"/>
              </a:rPr>
              <a:t> </a:t>
            </a:r>
            <a:r>
              <a:rPr lang="de-DE" sz="2400" b="1" dirty="0">
                <a:effectLst/>
                <a:latin typeface="Arial" panose="020B0604020202020204" pitchFamily="34" charset="0"/>
                <a:cs typeface="Arial" panose="020B0604020202020204" pitchFamily="34" charset="0"/>
              </a:rPr>
              <a:t>Weg</a:t>
            </a:r>
            <a:r>
              <a:rPr lang="de-DE" sz="2400" b="1" dirty="0">
                <a:latin typeface="Arial" panose="020B0604020202020204" pitchFamily="34" charset="0"/>
                <a:cs typeface="Arial" panose="020B0604020202020204" pitchFamily="34" charset="0"/>
              </a:rPr>
              <a:t> </a:t>
            </a:r>
            <a:r>
              <a:rPr lang="de-DE" sz="2400" b="1" dirty="0">
                <a:effectLst/>
                <a:latin typeface="Arial" panose="020B0604020202020204" pitchFamily="34" charset="0"/>
                <a:cs typeface="Arial" panose="020B0604020202020204" pitchFamily="34" charset="0"/>
              </a:rPr>
              <a:t>zur</a:t>
            </a:r>
            <a:r>
              <a:rPr lang="de-DE" sz="2400" b="1" dirty="0">
                <a:latin typeface="Arial" panose="020B0604020202020204" pitchFamily="34" charset="0"/>
                <a:cs typeface="Arial" panose="020B0604020202020204" pitchFamily="34" charset="0"/>
              </a:rPr>
              <a:t> </a:t>
            </a:r>
            <a:r>
              <a:rPr lang="de-DE" sz="2400" b="1" dirty="0">
                <a:effectLst/>
                <a:latin typeface="Arial" panose="020B0604020202020204" pitchFamily="34" charset="0"/>
                <a:cs typeface="Arial" panose="020B0604020202020204" pitchFamily="34" charset="0"/>
              </a:rPr>
              <a:t>ganzheitlichen</a:t>
            </a:r>
            <a:r>
              <a:rPr lang="de-DE" sz="2400" b="1" dirty="0">
                <a:latin typeface="Arial" panose="020B0604020202020204" pitchFamily="34" charset="0"/>
                <a:cs typeface="Arial" panose="020B0604020202020204" pitchFamily="34" charset="0"/>
              </a:rPr>
              <a:t> </a:t>
            </a:r>
            <a:r>
              <a:rPr lang="de-DE" sz="2400" b="1" dirty="0">
                <a:effectLst/>
                <a:latin typeface="Arial" panose="020B0604020202020204" pitchFamily="34" charset="0"/>
                <a:cs typeface="Arial" panose="020B0604020202020204" pitchFamily="34" charset="0"/>
              </a:rPr>
              <a:t>Gesundheit</a:t>
            </a:r>
            <a:r>
              <a:rPr lang="de-DE" sz="24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5114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896733" y="1524631"/>
            <a:ext cx="11008311"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Nadia </a:t>
            </a:r>
            <a:r>
              <a:rPr lang="de-DE" sz="4000" b="1" dirty="0" err="1">
                <a:solidFill>
                  <a:srgbClr val="C00000"/>
                </a:solidFill>
                <a:latin typeface="Arial" panose="020B0604020202020204" pitchFamily="34" charset="0"/>
                <a:cs typeface="Arial" panose="020B0604020202020204" pitchFamily="34" charset="0"/>
              </a:rPr>
              <a:t>Rothenwänder</a:t>
            </a:r>
            <a:r>
              <a:rPr lang="de-DE" sz="4000" b="1" dirty="0">
                <a:solidFill>
                  <a:srgbClr val="C00000"/>
                </a:solidFill>
                <a:latin typeface="Arial" panose="020B0604020202020204" pitchFamily="34" charset="0"/>
                <a:cs typeface="Arial" panose="020B0604020202020204" pitchFamily="34" charset="0"/>
              </a:rPr>
              <a:t> – </a:t>
            </a:r>
            <a:r>
              <a:rPr lang="de-AT" sz="4000" b="1" dirty="0">
                <a:solidFill>
                  <a:srgbClr val="C00000"/>
                </a:solidFill>
                <a:latin typeface="Arial" panose="020B0604020202020204" pitchFamily="34" charset="0"/>
                <a:cs typeface="Arial" panose="020B0604020202020204" pitchFamily="34" charset="0"/>
              </a:rPr>
              <a:t>S-Punkt-Methode®</a:t>
            </a:r>
            <a:r>
              <a:rPr lang="de-DE" sz="4000" b="1" dirty="0">
                <a:solidFill>
                  <a:srgbClr val="FF0000"/>
                </a:solidFill>
                <a:latin typeface="Arial" panose="020B0604020202020204" pitchFamily="34" charset="0"/>
                <a:cs typeface="Arial" panose="020B0604020202020204" pitchFamily="34" charset="0"/>
              </a:rPr>
              <a:t> </a:t>
            </a:r>
            <a:endParaRPr lang="de-AT" sz="4000" b="1" dirty="0">
              <a:solidFill>
                <a:srgbClr val="FF0000"/>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41C10344-8C9C-4374-802C-31AA039682FE}"/>
              </a:ext>
            </a:extLst>
          </p:cNvPr>
          <p:cNvSpPr txBox="1"/>
          <p:nvPr/>
        </p:nvSpPr>
        <p:spPr>
          <a:xfrm>
            <a:off x="470518" y="2136087"/>
            <a:ext cx="5299968" cy="3447098"/>
          </a:xfrm>
          <a:prstGeom prst="rect">
            <a:avLst/>
          </a:prstGeom>
          <a:noFill/>
        </p:spPr>
        <p:txBody>
          <a:bodyPr wrap="square" rtlCol="0">
            <a:spAutoFit/>
          </a:bodyPr>
          <a:lstStyle/>
          <a:p>
            <a:r>
              <a:rPr lang="de-AT" sz="2200" b="1" dirty="0">
                <a:latin typeface="Arial" panose="020B0604020202020204" pitchFamily="34" charset="0"/>
                <a:cs typeface="Arial" panose="020B0604020202020204" pitchFamily="34" charset="0"/>
              </a:rPr>
              <a:t>S-Punkt-Methode®</a:t>
            </a:r>
            <a:r>
              <a:rPr lang="de-AT" sz="2200" dirty="0">
                <a:latin typeface="Arial" panose="020B0604020202020204" pitchFamily="34" charset="0"/>
                <a:cs typeface="Arial" panose="020B0604020202020204" pitchFamily="34" charset="0"/>
              </a:rPr>
              <a:t> </a:t>
            </a:r>
          </a:p>
          <a:p>
            <a:endParaRPr lang="de-AT" sz="800" dirty="0">
              <a:latin typeface="Arial" panose="020B0604020202020204" pitchFamily="34" charset="0"/>
              <a:cs typeface="Arial" panose="020B0604020202020204" pitchFamily="34" charset="0"/>
            </a:endParaRPr>
          </a:p>
          <a:p>
            <a:r>
              <a:rPr lang="de-AT" sz="2000" dirty="0">
                <a:latin typeface="Arial" panose="020B0604020202020204" pitchFamily="34" charset="0"/>
                <a:cs typeface="Arial" panose="020B0604020202020204" pitchFamily="34" charset="0"/>
              </a:rPr>
              <a:t>Blockaden lösen heißt Wohlbefinden steigern</a:t>
            </a:r>
          </a:p>
          <a:p>
            <a:endParaRPr lang="de-AT" sz="8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AT" sz="2000" dirty="0">
                <a:latin typeface="Arial" panose="020B0604020202020204" pitchFamily="34" charset="0"/>
                <a:cs typeface="Arial" panose="020B0604020202020204" pitchFamily="34" charset="0"/>
              </a:rPr>
              <a:t>verbindet das Wissen über Behandlungsmethoden der klassischen Physiotherapie mit alternativen, ganzheitlichen Methoden</a:t>
            </a:r>
          </a:p>
          <a:p>
            <a:pPr marL="342900" indent="-342900">
              <a:buFont typeface="Wingdings" panose="05000000000000000000" pitchFamily="2" charset="2"/>
              <a:buChar char="Ø"/>
            </a:pPr>
            <a:r>
              <a:rPr lang="de-AT" sz="2000">
                <a:latin typeface="Arial" panose="020B0604020202020204" pitchFamily="34" charset="0"/>
                <a:cs typeface="Arial" panose="020B0604020202020204" pitchFamily="34" charset="0"/>
              </a:rPr>
              <a:t>energetische </a:t>
            </a:r>
            <a:r>
              <a:rPr lang="de-AT" sz="2000" dirty="0">
                <a:latin typeface="Arial" panose="020B0604020202020204" pitchFamily="34" charset="0"/>
                <a:cs typeface="Arial" panose="020B0604020202020204" pitchFamily="34" charset="0"/>
              </a:rPr>
              <a:t>Blockaden am Becken und  mechanische Fehlfunktionen können beseitigt werden</a:t>
            </a:r>
          </a:p>
          <a:p>
            <a:pPr marL="342900" indent="-342900">
              <a:buFont typeface="Wingdings" panose="05000000000000000000" pitchFamily="2" charset="2"/>
              <a:buChar char="Ø"/>
            </a:pPr>
            <a:r>
              <a:rPr lang="de-AT" sz="2000" dirty="0">
                <a:latin typeface="Arial" panose="020B0604020202020204" pitchFamily="34" charset="0"/>
                <a:cs typeface="Arial" panose="020B0604020202020204" pitchFamily="34" charset="0"/>
              </a:rPr>
              <a:t>auch für Tiere geeignet</a:t>
            </a:r>
            <a:endParaRPr lang="de-AT" dirty="0"/>
          </a:p>
        </p:txBody>
      </p:sp>
      <p:pic>
        <p:nvPicPr>
          <p:cNvPr id="9" name="Grafik 8">
            <a:extLst>
              <a:ext uri="{FF2B5EF4-FFF2-40B4-BE49-F238E27FC236}">
                <a16:creationId xmlns:a16="http://schemas.microsoft.com/office/drawing/2014/main" id="{37AF9175-5081-4A4A-BAE7-4712F5982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pic>
        <p:nvPicPr>
          <p:cNvPr id="1032" name="Picture 8" descr="S Punkt Methode">
            <a:extLst>
              <a:ext uri="{FF2B5EF4-FFF2-40B4-BE49-F238E27FC236}">
                <a16:creationId xmlns:a16="http://schemas.microsoft.com/office/drawing/2014/main" id="{82F3825D-B2BB-4917-9A60-D1566E952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007" y="100961"/>
            <a:ext cx="3636331" cy="1284837"/>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k 13">
            <a:extLst>
              <a:ext uri="{FF2B5EF4-FFF2-40B4-BE49-F238E27FC236}">
                <a16:creationId xmlns:a16="http://schemas.microsoft.com/office/drawing/2014/main" id="{4A9993FF-8E93-437E-B718-87BDD71AE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1227" y="4880654"/>
            <a:ext cx="2814221" cy="1876385"/>
          </a:xfrm>
          <a:prstGeom prst="rect">
            <a:avLst/>
          </a:prstGeom>
        </p:spPr>
      </p:pic>
      <p:sp>
        <p:nvSpPr>
          <p:cNvPr id="15" name="Textfeld 14">
            <a:extLst>
              <a:ext uri="{FF2B5EF4-FFF2-40B4-BE49-F238E27FC236}">
                <a16:creationId xmlns:a16="http://schemas.microsoft.com/office/drawing/2014/main" id="{20A64763-ED1C-4509-9C9C-47E483FD6AA8}"/>
              </a:ext>
            </a:extLst>
          </p:cNvPr>
          <p:cNvSpPr txBox="1"/>
          <p:nvPr/>
        </p:nvSpPr>
        <p:spPr>
          <a:xfrm>
            <a:off x="6853559" y="2136087"/>
            <a:ext cx="4882720" cy="3631763"/>
          </a:xfrm>
          <a:prstGeom prst="rect">
            <a:avLst/>
          </a:prstGeom>
          <a:noFill/>
        </p:spPr>
        <p:txBody>
          <a:bodyPr wrap="square" rtlCol="0">
            <a:spAutoFit/>
          </a:bodyPr>
          <a:lstStyle/>
          <a:p>
            <a:r>
              <a:rPr lang="de-AT" sz="2200" b="1" dirty="0">
                <a:effectLst/>
                <a:latin typeface="Arial" panose="020B0604020202020204" pitchFamily="34" charset="0"/>
                <a:ea typeface="Times New Roman" panose="02020603050405020304" pitchFamily="18" charset="0"/>
              </a:rPr>
              <a:t>Tibetanische Klopfmassage </a:t>
            </a:r>
            <a:endParaRPr lang="de-AT" b="1" dirty="0">
              <a:latin typeface="Arial" panose="020B0604020202020204" pitchFamily="34" charset="0"/>
              <a:ea typeface="Times New Roman" panose="02020603050405020304" pitchFamily="18" charset="0"/>
            </a:endParaRPr>
          </a:p>
          <a:p>
            <a:endParaRPr lang="de-AT" sz="800" b="1" dirty="0">
              <a:effectLst/>
              <a:latin typeface="Arial" panose="020B0604020202020204" pitchFamily="34" charset="0"/>
              <a:ea typeface="Times New Roman" panose="02020603050405020304" pitchFamily="18" charset="0"/>
            </a:endParaRPr>
          </a:p>
          <a:p>
            <a:r>
              <a:rPr lang="de-AT" sz="1800" dirty="0">
                <a:effectLst/>
                <a:latin typeface="Arial" panose="020B0604020202020204" pitchFamily="34" charset="0"/>
                <a:ea typeface="Times New Roman" panose="02020603050405020304" pitchFamily="18" charset="0"/>
              </a:rPr>
              <a:t> </a:t>
            </a:r>
            <a:r>
              <a:rPr lang="de-AT" sz="1800" dirty="0" err="1">
                <a:effectLst/>
                <a:latin typeface="Arial" panose="020B0604020202020204" pitchFamily="34" charset="0"/>
                <a:ea typeface="Times New Roman" panose="02020603050405020304" pitchFamily="18" charset="0"/>
              </a:rPr>
              <a:t>Tibeth</a:t>
            </a:r>
            <a:r>
              <a:rPr lang="de-AT" sz="1800" dirty="0">
                <a:effectLst/>
                <a:latin typeface="Arial" panose="020B0604020202020204" pitchFamily="34" charset="0"/>
                <a:ea typeface="Times New Roman" panose="02020603050405020304" pitchFamily="18" charset="0"/>
              </a:rPr>
              <a:t> </a:t>
            </a:r>
            <a:r>
              <a:rPr lang="de-AT" sz="2000" dirty="0">
                <a:effectLst/>
                <a:latin typeface="Arial" panose="020B0604020202020204" pitchFamily="34" charset="0"/>
                <a:ea typeface="Times New Roman" panose="02020603050405020304" pitchFamily="18" charset="0"/>
              </a:rPr>
              <a:t>Power</a:t>
            </a:r>
            <a:r>
              <a:rPr lang="de-AT" sz="1800" dirty="0">
                <a:effectLst/>
                <a:latin typeface="Arial" panose="020B0604020202020204" pitchFamily="34" charset="0"/>
                <a:ea typeface="Times New Roman" panose="02020603050405020304" pitchFamily="18" charset="0"/>
              </a:rPr>
              <a:t> Touch</a:t>
            </a:r>
            <a:br>
              <a:rPr lang="de-AT" sz="1800" dirty="0">
                <a:effectLst/>
                <a:latin typeface="Courier New" panose="02070309020205020404" pitchFamily="49" charset="0"/>
                <a:ea typeface="Times New Roman" panose="02020603050405020304" pitchFamily="18" charset="0"/>
              </a:rPr>
            </a:br>
            <a:endParaRPr lang="de-AT" sz="1800" dirty="0">
              <a:effectLst/>
              <a:latin typeface="Courier New" panose="02070309020205020404" pitchFamily="49" charset="0"/>
              <a:ea typeface="Times New Roman" panose="02020603050405020304" pitchFamily="18" charset="0"/>
            </a:endParaRPr>
          </a:p>
          <a:p>
            <a:pPr marL="285750" indent="-285750">
              <a:buFont typeface="Wingdings" panose="05000000000000000000" pitchFamily="2" charset="2"/>
              <a:buChar char="Ø"/>
            </a:pPr>
            <a:r>
              <a:rPr lang="de-AT" dirty="0">
                <a:latin typeface="Arial" panose="020B0604020202020204" pitchFamily="34" charset="0"/>
                <a:ea typeface="Times New Roman" panose="02020603050405020304" pitchFamily="18" charset="0"/>
              </a:rPr>
              <a:t>j</a:t>
            </a:r>
            <a:r>
              <a:rPr lang="de-AT" sz="1800" dirty="0">
                <a:effectLst/>
                <a:latin typeface="Arial" panose="020B0604020202020204" pitchFamily="34" charset="0"/>
                <a:ea typeface="Times New Roman" panose="02020603050405020304" pitchFamily="18" charset="0"/>
              </a:rPr>
              <a:t>ede einzelne Zelle des Körpers wird durch sanftes, rhythmisches Klopfen mit den Händen in Schwingung versetzt und in den körpereigenen Rhythmus gebracht</a:t>
            </a:r>
          </a:p>
          <a:p>
            <a:pPr marL="285750" indent="-285750">
              <a:buFont typeface="Wingdings" panose="05000000000000000000" pitchFamily="2" charset="2"/>
              <a:buChar char="Ø"/>
            </a:pPr>
            <a:r>
              <a:rPr lang="de-AT" dirty="0">
                <a:latin typeface="Arial" panose="020B0604020202020204" pitchFamily="34" charset="0"/>
                <a:ea typeface="Times New Roman" panose="02020603050405020304" pitchFamily="18" charset="0"/>
              </a:rPr>
              <a:t>d</a:t>
            </a:r>
            <a:r>
              <a:rPr lang="de-AT" sz="1800" dirty="0">
                <a:effectLst/>
                <a:latin typeface="Arial" panose="020B0604020202020204" pitchFamily="34" charset="0"/>
                <a:ea typeface="Times New Roman" panose="02020603050405020304" pitchFamily="18" charset="0"/>
              </a:rPr>
              <a:t>ie Selbstheilungskräfte werden aktiviert, der Stoffwechsel wird bei der Entgiftung unterstützt</a:t>
            </a:r>
          </a:p>
          <a:p>
            <a:pPr marL="285750" indent="-285750">
              <a:buFont typeface="Wingdings" panose="05000000000000000000" pitchFamily="2" charset="2"/>
              <a:buChar char="Ø"/>
            </a:pPr>
            <a:r>
              <a:rPr lang="de-AT" sz="1800" dirty="0">
                <a:effectLst/>
                <a:latin typeface="Arial" panose="020B0604020202020204" pitchFamily="34" charset="0"/>
                <a:ea typeface="Times New Roman" panose="02020603050405020304" pitchFamily="18" charset="0"/>
              </a:rPr>
              <a:t>kann bei Erschöpfungszuständen und psychischen Anstrengungen hilfreich sein</a:t>
            </a:r>
          </a:p>
        </p:txBody>
      </p:sp>
    </p:spTree>
    <p:extLst>
      <p:ext uri="{BB962C8B-B14F-4D97-AF65-F5344CB8AC3E}">
        <p14:creationId xmlns:p14="http://schemas.microsoft.com/office/powerpoint/2010/main" val="4046125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896733" y="1524631"/>
            <a:ext cx="11008311"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Nadia </a:t>
            </a:r>
            <a:r>
              <a:rPr lang="de-DE" sz="4000" b="1" dirty="0" err="1">
                <a:solidFill>
                  <a:srgbClr val="C00000"/>
                </a:solidFill>
                <a:latin typeface="Arial" panose="020B0604020202020204" pitchFamily="34" charset="0"/>
                <a:cs typeface="Arial" panose="020B0604020202020204" pitchFamily="34" charset="0"/>
              </a:rPr>
              <a:t>Rothenwänder</a:t>
            </a:r>
            <a:r>
              <a:rPr lang="de-DE" sz="4000" b="1" dirty="0">
                <a:solidFill>
                  <a:srgbClr val="C00000"/>
                </a:solidFill>
                <a:latin typeface="Arial" panose="020B0604020202020204" pitchFamily="34" charset="0"/>
                <a:cs typeface="Arial" panose="020B0604020202020204" pitchFamily="34" charset="0"/>
              </a:rPr>
              <a:t> – </a:t>
            </a:r>
            <a:r>
              <a:rPr lang="de-AT" sz="4000" b="1" dirty="0">
                <a:solidFill>
                  <a:srgbClr val="C00000"/>
                </a:solidFill>
                <a:latin typeface="Arial" panose="020B0604020202020204" pitchFamily="34" charset="0"/>
                <a:cs typeface="Arial" panose="020B0604020202020204" pitchFamily="34" charset="0"/>
              </a:rPr>
              <a:t>S-Punkt-Methode®</a:t>
            </a:r>
            <a:r>
              <a:rPr lang="de-DE" sz="4000" b="1" dirty="0">
                <a:solidFill>
                  <a:srgbClr val="FF0000"/>
                </a:solidFill>
                <a:latin typeface="Arial" panose="020B0604020202020204" pitchFamily="34" charset="0"/>
                <a:cs typeface="Arial" panose="020B0604020202020204" pitchFamily="34" charset="0"/>
              </a:rPr>
              <a:t> </a:t>
            </a:r>
            <a:endParaRPr lang="de-AT" sz="4000" b="1" dirty="0">
              <a:solidFill>
                <a:srgbClr val="FF0000"/>
              </a:solidFill>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41C10344-8C9C-4374-802C-31AA039682FE}"/>
              </a:ext>
            </a:extLst>
          </p:cNvPr>
          <p:cNvSpPr txBox="1"/>
          <p:nvPr/>
        </p:nvSpPr>
        <p:spPr>
          <a:xfrm>
            <a:off x="4222142" y="2649952"/>
            <a:ext cx="4572000" cy="3416320"/>
          </a:xfrm>
          <a:prstGeom prst="rect">
            <a:avLst/>
          </a:prstGeom>
          <a:noFill/>
        </p:spPr>
        <p:txBody>
          <a:bodyPr wrap="square" rtlCol="0">
            <a:spAutoFit/>
          </a:bodyPr>
          <a:lstStyle/>
          <a:p>
            <a:br>
              <a:rPr lang="de-AT" sz="2400" dirty="0">
                <a:latin typeface="Arial" panose="020B0604020202020204" pitchFamily="34" charset="0"/>
                <a:cs typeface="Arial" panose="020B0604020202020204" pitchFamily="34" charset="0"/>
              </a:rPr>
            </a:br>
            <a:r>
              <a:rPr lang="de-AT" sz="2400" dirty="0" err="1">
                <a:latin typeface="Arial" panose="020B0604020202020204" pitchFamily="34" charset="0"/>
                <a:cs typeface="Arial" panose="020B0604020202020204" pitchFamily="34" charset="0"/>
              </a:rPr>
              <a:t>Goldschmiedgasse</a:t>
            </a:r>
            <a:r>
              <a:rPr lang="de-AT" sz="2400" dirty="0">
                <a:latin typeface="Arial" panose="020B0604020202020204" pitchFamily="34" charset="0"/>
                <a:cs typeface="Arial" panose="020B0604020202020204" pitchFamily="34" charset="0"/>
              </a:rPr>
              <a:t> 2a</a:t>
            </a:r>
            <a:br>
              <a:rPr lang="de-AT" sz="2400" dirty="0">
                <a:latin typeface="Arial" panose="020B0604020202020204" pitchFamily="34" charset="0"/>
                <a:cs typeface="Arial" panose="020B0604020202020204" pitchFamily="34" charset="0"/>
              </a:rPr>
            </a:br>
            <a:r>
              <a:rPr lang="de-AT" sz="2400" dirty="0">
                <a:latin typeface="Arial" panose="020B0604020202020204" pitchFamily="34" charset="0"/>
                <a:cs typeface="Arial" panose="020B0604020202020204" pitchFamily="34" charset="0"/>
              </a:rPr>
              <a:t>D - 83395 Freilassing</a:t>
            </a:r>
          </a:p>
          <a:p>
            <a:br>
              <a:rPr lang="de-AT" sz="2400" dirty="0">
                <a:latin typeface="Arial" panose="020B0604020202020204" pitchFamily="34" charset="0"/>
                <a:cs typeface="Arial" panose="020B0604020202020204" pitchFamily="34" charset="0"/>
              </a:rPr>
            </a:br>
            <a:r>
              <a:rPr lang="de-AT" sz="2400" dirty="0">
                <a:latin typeface="Arial" panose="020B0604020202020204" pitchFamily="34" charset="0"/>
                <a:cs typeface="Arial" panose="020B0604020202020204" pitchFamily="34" charset="0"/>
              </a:rPr>
              <a:t>www.s-punkt-methode.info/</a:t>
            </a:r>
          </a:p>
          <a:p>
            <a:r>
              <a:rPr lang="de-AT" sz="2400" dirty="0">
                <a:latin typeface="Arial" panose="020B0604020202020204" pitchFamily="34" charset="0"/>
                <a:cs typeface="Arial" panose="020B0604020202020204" pitchFamily="34" charset="0"/>
              </a:rPr>
              <a:t>nadia@s-punkt-methode.info</a:t>
            </a:r>
          </a:p>
          <a:p>
            <a:endParaRPr lang="de-AT" sz="2400" dirty="0">
              <a:latin typeface="Arial" panose="020B0604020202020204" pitchFamily="34" charset="0"/>
              <a:cs typeface="Arial" panose="020B0604020202020204" pitchFamily="34" charset="0"/>
            </a:endParaRPr>
          </a:p>
          <a:p>
            <a:r>
              <a:rPr lang="de-AT" sz="2400" dirty="0"/>
              <a:t>+49 (0)178 886 2847</a:t>
            </a:r>
          </a:p>
          <a:p>
            <a:r>
              <a:rPr lang="de-AT" sz="2400" dirty="0"/>
              <a:t>+43 (0)699 8168 8019</a:t>
            </a:r>
          </a:p>
        </p:txBody>
      </p:sp>
      <p:pic>
        <p:nvPicPr>
          <p:cNvPr id="9" name="Grafik 8">
            <a:extLst>
              <a:ext uri="{FF2B5EF4-FFF2-40B4-BE49-F238E27FC236}">
                <a16:creationId xmlns:a16="http://schemas.microsoft.com/office/drawing/2014/main" id="{37AF9175-5081-4A4A-BAE7-4712F5982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pic>
        <p:nvPicPr>
          <p:cNvPr id="1032" name="Picture 8" descr="S Punkt Methode">
            <a:extLst>
              <a:ext uri="{FF2B5EF4-FFF2-40B4-BE49-F238E27FC236}">
                <a16:creationId xmlns:a16="http://schemas.microsoft.com/office/drawing/2014/main" id="{82F3825D-B2BB-4917-9A60-D1566E952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007" y="100961"/>
            <a:ext cx="3636331" cy="1284837"/>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4B4F93E4-53C5-480E-AE89-6821B11BEA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1340" y="2371350"/>
            <a:ext cx="2787589" cy="4101552"/>
          </a:xfrm>
          <a:prstGeom prst="rect">
            <a:avLst/>
          </a:prstGeom>
        </p:spPr>
      </p:pic>
      <p:pic>
        <p:nvPicPr>
          <p:cNvPr id="12" name="Grafik 11">
            <a:extLst>
              <a:ext uri="{FF2B5EF4-FFF2-40B4-BE49-F238E27FC236}">
                <a16:creationId xmlns:a16="http://schemas.microsoft.com/office/drawing/2014/main" id="{4F449E74-0B52-4E72-855B-43A075E246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45" y="2371350"/>
            <a:ext cx="3471880" cy="2314587"/>
          </a:xfrm>
          <a:prstGeom prst="rect">
            <a:avLst/>
          </a:prstGeom>
        </p:spPr>
      </p:pic>
    </p:spTree>
    <p:extLst>
      <p:ext uri="{BB962C8B-B14F-4D97-AF65-F5344CB8AC3E}">
        <p14:creationId xmlns:p14="http://schemas.microsoft.com/office/powerpoint/2010/main" val="244174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5965795" y="4041615"/>
            <a:ext cx="2974019" cy="369332"/>
          </a:xfrm>
          <a:prstGeom prst="rect">
            <a:avLst/>
          </a:prstGeom>
          <a:noFill/>
        </p:spPr>
        <p:txBody>
          <a:bodyPr wrap="square" rtlCol="0">
            <a:spAutoFit/>
          </a:bodyPr>
          <a:lstStyle/>
          <a:p>
            <a:endParaRPr lang="de-AT" dirty="0"/>
          </a:p>
        </p:txBody>
      </p:sp>
      <p:sp>
        <p:nvSpPr>
          <p:cNvPr id="7" name="Textfeld 6">
            <a:extLst>
              <a:ext uri="{FF2B5EF4-FFF2-40B4-BE49-F238E27FC236}">
                <a16:creationId xmlns:a16="http://schemas.microsoft.com/office/drawing/2014/main" id="{47CB29B3-C10D-4E55-8B7E-686AA69E2AC9}"/>
              </a:ext>
            </a:extLst>
          </p:cNvPr>
          <p:cNvSpPr txBox="1"/>
          <p:nvPr/>
        </p:nvSpPr>
        <p:spPr>
          <a:xfrm>
            <a:off x="1154099" y="1697081"/>
            <a:ext cx="8859914"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Harry </a:t>
            </a:r>
            <a:r>
              <a:rPr lang="de-DE" sz="4000" b="1" dirty="0" err="1">
                <a:solidFill>
                  <a:srgbClr val="C00000"/>
                </a:solidFill>
                <a:latin typeface="Arial" panose="020B0604020202020204" pitchFamily="34" charset="0"/>
                <a:cs typeface="Arial" panose="020B0604020202020204" pitchFamily="34" charset="0"/>
              </a:rPr>
              <a:t>Humer</a:t>
            </a:r>
            <a:r>
              <a:rPr lang="de-DE" sz="4000" b="1" dirty="0">
                <a:solidFill>
                  <a:srgbClr val="C00000"/>
                </a:solidFill>
                <a:latin typeface="Arial" panose="020B0604020202020204" pitchFamily="34" charset="0"/>
                <a:cs typeface="Arial" panose="020B0604020202020204" pitchFamily="34" charset="0"/>
              </a:rPr>
              <a:t> – der Stresscoach</a:t>
            </a:r>
            <a:endParaRPr lang="de-AT" sz="4000" b="1" dirty="0">
              <a:solidFill>
                <a:srgbClr val="C00000"/>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77B1309E-1928-46FB-B297-049BFD990680}"/>
              </a:ext>
            </a:extLst>
          </p:cNvPr>
          <p:cNvSpPr txBox="1"/>
          <p:nvPr/>
        </p:nvSpPr>
        <p:spPr>
          <a:xfrm>
            <a:off x="816746" y="2549620"/>
            <a:ext cx="10839635" cy="3539430"/>
          </a:xfrm>
          <a:prstGeom prst="rect">
            <a:avLst/>
          </a:prstGeom>
          <a:noFill/>
        </p:spPr>
        <p:txBody>
          <a:bodyPr wrap="square" rtlCol="0">
            <a:spAutoFit/>
          </a:bodyPr>
          <a:lstStyle/>
          <a:p>
            <a:pPr marL="342900" indent="-342900">
              <a:buFont typeface="Arial" panose="020B0604020202020204" pitchFamily="34" charset="0"/>
              <a:buChar char="•"/>
            </a:pPr>
            <a:r>
              <a:rPr lang="de-AT" sz="2800" dirty="0">
                <a:latin typeface="Arial" panose="020B0604020202020204" pitchFamily="34" charset="0"/>
                <a:cs typeface="Arial" panose="020B0604020202020204" pitchFamily="34" charset="0"/>
              </a:rPr>
              <a:t>Begleitung in Stressphasen (Sinnfindung, Zieldefinition)</a:t>
            </a:r>
          </a:p>
          <a:p>
            <a:pPr marL="342900" indent="-342900">
              <a:buFont typeface="Arial" panose="020B0604020202020204" pitchFamily="34" charset="0"/>
              <a:buChar char="•"/>
            </a:pPr>
            <a:r>
              <a:rPr lang="de-AT" sz="2800" dirty="0">
                <a:latin typeface="Arial" panose="020B0604020202020204" pitchFamily="34" charset="0"/>
                <a:cs typeface="Arial" panose="020B0604020202020204" pitchFamily="34" charset="0"/>
              </a:rPr>
              <a:t>Hypnose (Rauchen, Abnehmen, Ängste, Tiefenentspannung…)</a:t>
            </a:r>
          </a:p>
          <a:p>
            <a:pPr marL="342900" indent="-342900">
              <a:buFont typeface="Arial" panose="020B0604020202020204" pitchFamily="34" charset="0"/>
              <a:buChar char="•"/>
            </a:pPr>
            <a:r>
              <a:rPr lang="de-AT" sz="2800" dirty="0">
                <a:latin typeface="Arial" panose="020B0604020202020204" pitchFamily="34" charset="0"/>
                <a:cs typeface="Arial" panose="020B0604020202020204" pitchFamily="34" charset="0"/>
              </a:rPr>
              <a:t>Vorträge (Stress, Ziele, Zeitmanagement) für Kunden- oder Mitarbeiterveranstaltungen</a:t>
            </a:r>
          </a:p>
          <a:p>
            <a:pPr marL="342900" indent="-342900">
              <a:buFont typeface="Arial" panose="020B0604020202020204" pitchFamily="34" charset="0"/>
              <a:buChar char="•"/>
            </a:pPr>
            <a:r>
              <a:rPr lang="de-AT" sz="2800" dirty="0">
                <a:latin typeface="Arial" panose="020B0604020202020204" pitchFamily="34" charset="0"/>
                <a:cs typeface="Arial" panose="020B0604020202020204" pitchFamily="34" charset="0"/>
              </a:rPr>
              <a:t>Mitarbeitercoaching (Service für Mitarbeiter in Betrieben)</a:t>
            </a:r>
          </a:p>
          <a:p>
            <a:pPr marL="342900" indent="-342900">
              <a:buFont typeface="Arial" panose="020B0604020202020204" pitchFamily="34" charset="0"/>
              <a:buChar char="•"/>
            </a:pPr>
            <a:r>
              <a:rPr lang="de-AT" sz="2800" dirty="0">
                <a:latin typeface="Arial" panose="020B0604020202020204" pitchFamily="34" charset="0"/>
                <a:cs typeface="Arial" panose="020B0604020202020204" pitchFamily="34" charset="0"/>
              </a:rPr>
              <a:t>„Durchleuchten“ der Organisationsstruktur für Kleinbetriebe (bis ca. 20 Mitarbeiter), Definieren von klaren Verantwortlichkeiten, </a:t>
            </a:r>
            <a:r>
              <a:rPr lang="de-AT" sz="2800" dirty="0" err="1">
                <a:latin typeface="Arial" panose="020B0604020202020204" pitchFamily="34" charset="0"/>
                <a:cs typeface="Arial" panose="020B0604020202020204" pitchFamily="34" charset="0"/>
              </a:rPr>
              <a:t>Deligieren</a:t>
            </a:r>
            <a:r>
              <a:rPr lang="de-AT" sz="2800" dirty="0">
                <a:latin typeface="Arial" panose="020B0604020202020204" pitchFamily="34" charset="0"/>
                <a:cs typeface="Arial" panose="020B0604020202020204" pitchFamily="34" charset="0"/>
              </a:rPr>
              <a:t>, Chef entlasten = Zeitgewinn und weniger Stress</a:t>
            </a:r>
          </a:p>
        </p:txBody>
      </p:sp>
      <p:pic>
        <p:nvPicPr>
          <p:cNvPr id="9" name="Grafik 8">
            <a:extLst>
              <a:ext uri="{FF2B5EF4-FFF2-40B4-BE49-F238E27FC236}">
                <a16:creationId xmlns:a16="http://schemas.microsoft.com/office/drawing/2014/main" id="{D38D8895-077E-476D-BDEE-19618B31CF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984" y="142441"/>
            <a:ext cx="1078751" cy="1524737"/>
          </a:xfrm>
          <a:prstGeom prst="rect">
            <a:avLst/>
          </a:prstGeom>
        </p:spPr>
      </p:pic>
      <p:pic>
        <p:nvPicPr>
          <p:cNvPr id="3" name="Grafik 2">
            <a:extLst>
              <a:ext uri="{FF2B5EF4-FFF2-40B4-BE49-F238E27FC236}">
                <a16:creationId xmlns:a16="http://schemas.microsoft.com/office/drawing/2014/main" id="{8D6ECEFC-94A2-466E-9F2A-2A05A855B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26945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1677880" y="1526806"/>
            <a:ext cx="11372384" cy="1323439"/>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Dr. Angelika Reischl-</a:t>
            </a:r>
            <a:r>
              <a:rPr lang="de-DE" sz="4000" b="1" dirty="0" err="1">
                <a:solidFill>
                  <a:srgbClr val="C00000"/>
                </a:solidFill>
                <a:latin typeface="Arial" panose="020B0604020202020204" pitchFamily="34" charset="0"/>
                <a:cs typeface="Arial" panose="020B0604020202020204" pitchFamily="34" charset="0"/>
              </a:rPr>
              <a:t>Schilchegger</a:t>
            </a:r>
            <a:endParaRPr lang="de-DE" sz="4000" b="1" dirty="0">
              <a:solidFill>
                <a:srgbClr val="C00000"/>
              </a:solidFill>
              <a:latin typeface="Arial" panose="020B0604020202020204" pitchFamily="34" charset="0"/>
              <a:cs typeface="Arial" panose="020B0604020202020204" pitchFamily="34" charset="0"/>
            </a:endParaRPr>
          </a:p>
          <a:p>
            <a:r>
              <a:rPr lang="de-DE" sz="4000" b="1" dirty="0">
                <a:solidFill>
                  <a:srgbClr val="C00000"/>
                </a:solidFill>
                <a:latin typeface="Arial" panose="020B0604020202020204" pitchFamily="34" charset="0"/>
                <a:cs typeface="Arial" panose="020B0604020202020204" pitchFamily="34" charset="0"/>
              </a:rPr>
              <a:t>– Praxis für Ganzheitsmedizin</a:t>
            </a:r>
            <a:r>
              <a:rPr lang="de-DE" sz="4000" b="1" dirty="0">
                <a:solidFill>
                  <a:srgbClr val="FF0000"/>
                </a:solidFill>
                <a:latin typeface="Arial" panose="020B0604020202020204" pitchFamily="34" charset="0"/>
                <a:cs typeface="Arial" panose="020B0604020202020204" pitchFamily="34" charset="0"/>
              </a:rPr>
              <a:t> </a:t>
            </a:r>
            <a:endParaRPr lang="de-AT" sz="4000" b="1" dirty="0">
              <a:solidFill>
                <a:srgbClr val="FF0000"/>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37AF9175-5081-4A4A-BAE7-4712F5982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4C22EF14-5513-41E9-95CD-DE95A908EB88}"/>
              </a:ext>
            </a:extLst>
          </p:cNvPr>
          <p:cNvPicPr>
            <a:picLocks noChangeAspect="1"/>
          </p:cNvPicPr>
          <p:nvPr/>
        </p:nvPicPr>
        <p:blipFill>
          <a:blip r:embed="rId3"/>
          <a:stretch>
            <a:fillRect/>
          </a:stretch>
        </p:blipFill>
        <p:spPr>
          <a:xfrm>
            <a:off x="1354794" y="100961"/>
            <a:ext cx="4989661" cy="128483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extfeld 1">
            <a:extLst>
              <a:ext uri="{FF2B5EF4-FFF2-40B4-BE49-F238E27FC236}">
                <a16:creationId xmlns:a16="http://schemas.microsoft.com/office/drawing/2014/main" id="{0CB9F324-0BF1-4109-9E4D-821ACF37993F}"/>
              </a:ext>
            </a:extLst>
          </p:cNvPr>
          <p:cNvSpPr txBox="1"/>
          <p:nvPr/>
        </p:nvSpPr>
        <p:spPr>
          <a:xfrm>
            <a:off x="2317072" y="2824622"/>
            <a:ext cx="6684885" cy="830997"/>
          </a:xfrm>
          <a:prstGeom prst="rect">
            <a:avLst/>
          </a:prstGeom>
          <a:noFill/>
        </p:spPr>
        <p:txBody>
          <a:bodyPr wrap="square" rtlCol="0">
            <a:spAutoFit/>
          </a:bodyPr>
          <a:lstStyle/>
          <a:p>
            <a:pPr marL="0" indent="0" algn="ctr">
              <a:buNone/>
            </a:pPr>
            <a:r>
              <a:rPr lang="de-AT" sz="2400" b="1" dirty="0">
                <a:solidFill>
                  <a:srgbClr val="FFFF00"/>
                </a:solidFill>
                <a:latin typeface="Arial" panose="020B0604020202020204" pitchFamily="34" charset="0"/>
                <a:cs typeface="Arial" panose="020B0604020202020204" pitchFamily="34" charset="0"/>
              </a:rPr>
              <a:t>Ganzheitliche Medizin ist Medizin für </a:t>
            </a:r>
            <a:br>
              <a:rPr lang="de-AT" sz="2400" b="1" dirty="0">
                <a:solidFill>
                  <a:srgbClr val="FFFF00"/>
                </a:solidFill>
                <a:latin typeface="Arial" panose="020B0604020202020204" pitchFamily="34" charset="0"/>
                <a:cs typeface="Arial" panose="020B0604020202020204" pitchFamily="34" charset="0"/>
              </a:rPr>
            </a:br>
            <a:r>
              <a:rPr lang="de-AT" sz="2400" b="1" dirty="0">
                <a:solidFill>
                  <a:srgbClr val="FFFF00"/>
                </a:solidFill>
                <a:latin typeface="Arial" panose="020B0604020202020204" pitchFamily="34" charset="0"/>
                <a:cs typeface="Arial" panose="020B0604020202020204" pitchFamily="34" charset="0"/>
              </a:rPr>
              <a:t>Körper, Geist und Seele</a:t>
            </a:r>
            <a:endParaRPr lang="de-AT" sz="2400" b="1" cap="small" dirty="0">
              <a:solidFill>
                <a:srgbClr val="FFFF00"/>
              </a:solidFill>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D4071FCB-B6DB-4368-B0A7-9E0894C1CA57}"/>
              </a:ext>
            </a:extLst>
          </p:cNvPr>
          <p:cNvSpPr txBox="1"/>
          <p:nvPr/>
        </p:nvSpPr>
        <p:spPr>
          <a:xfrm>
            <a:off x="1538797" y="3627005"/>
            <a:ext cx="8336131" cy="3046988"/>
          </a:xfrm>
          <a:prstGeom prst="rect">
            <a:avLst/>
          </a:prstGeom>
          <a:noFill/>
        </p:spPr>
        <p:txBody>
          <a:bodyPr wrap="square" rtlCol="0">
            <a:spAutoFit/>
          </a:bodyPr>
          <a:lstStyle/>
          <a:p>
            <a:pPr marL="342900" indent="-342900">
              <a:buFont typeface="Wingdings" panose="05000000000000000000" pitchFamily="2" charset="2"/>
              <a:buChar char="v"/>
            </a:pPr>
            <a:r>
              <a:rPr lang="de-AT" sz="2400" dirty="0">
                <a:latin typeface="Arial" panose="020B0604020202020204" pitchFamily="34" charset="0"/>
                <a:cs typeface="Arial" panose="020B0604020202020204" pitchFamily="34" charset="0"/>
              </a:rPr>
              <a:t>Spezialistin für präventive und orthomolekulare Medizin</a:t>
            </a:r>
          </a:p>
          <a:p>
            <a:pPr marL="342900" indent="-342900">
              <a:buFont typeface="Wingdings" panose="05000000000000000000" pitchFamily="2" charset="2"/>
              <a:buChar char="v"/>
            </a:pPr>
            <a:r>
              <a:rPr lang="de-AT" sz="2400" dirty="0">
                <a:latin typeface="Arial" panose="020B0604020202020204" pitchFamily="34" charset="0"/>
                <a:cs typeface="Arial" panose="020B0604020202020204" pitchFamily="34" charset="0"/>
              </a:rPr>
              <a:t>Am Beginn steht eine ausführliche Anamnese mit Bestimmung der 47 essentiellen Mikronährstoffe</a:t>
            </a:r>
          </a:p>
          <a:p>
            <a:pPr marL="342900" indent="-342900">
              <a:buFont typeface="Wingdings" panose="05000000000000000000" pitchFamily="2" charset="2"/>
              <a:buChar char="v"/>
            </a:pPr>
            <a:r>
              <a:rPr lang="de-AT" sz="2400" dirty="0">
                <a:latin typeface="Arial" panose="020B0604020202020204" pitchFamily="34" charset="0"/>
                <a:cs typeface="Arial" panose="020B0604020202020204" pitchFamily="34" charset="0"/>
              </a:rPr>
              <a:t>Ein individuelles Therapiekonzept wird erstellt und dazu eine abgestimmte Kombination aus Schul- und Komplementärmedizin verwendet</a:t>
            </a:r>
          </a:p>
          <a:p>
            <a:pPr marL="342900" indent="-342900">
              <a:buFont typeface="Wingdings" panose="05000000000000000000" pitchFamily="2" charset="2"/>
              <a:buChar char="v"/>
            </a:pPr>
            <a:r>
              <a:rPr lang="de-AT" sz="2400" dirty="0">
                <a:latin typeface="Arial" panose="020B0604020202020204" pitchFamily="34" charset="0"/>
                <a:cs typeface="Arial" panose="020B0604020202020204" pitchFamily="34" charset="0"/>
              </a:rPr>
              <a:t>Der Fokus liegt auf der ursächlichen Therapie und nicht der Behandlung der Symptome</a:t>
            </a:r>
          </a:p>
        </p:txBody>
      </p:sp>
    </p:spTree>
    <p:extLst>
      <p:ext uri="{BB962C8B-B14F-4D97-AF65-F5344CB8AC3E}">
        <p14:creationId xmlns:p14="http://schemas.microsoft.com/office/powerpoint/2010/main" val="263331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7CB29B3-C10D-4E55-8B7E-686AA69E2AC9}"/>
              </a:ext>
            </a:extLst>
          </p:cNvPr>
          <p:cNvSpPr txBox="1"/>
          <p:nvPr/>
        </p:nvSpPr>
        <p:spPr>
          <a:xfrm>
            <a:off x="532661" y="1524631"/>
            <a:ext cx="11372384" cy="1323439"/>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Dr. Angelika Reischl-</a:t>
            </a:r>
            <a:r>
              <a:rPr lang="de-DE" sz="4000" b="1" dirty="0" err="1">
                <a:solidFill>
                  <a:srgbClr val="C00000"/>
                </a:solidFill>
                <a:latin typeface="Arial" panose="020B0604020202020204" pitchFamily="34" charset="0"/>
                <a:cs typeface="Arial" panose="020B0604020202020204" pitchFamily="34" charset="0"/>
              </a:rPr>
              <a:t>Schilchegger</a:t>
            </a:r>
            <a:endParaRPr lang="de-DE" sz="4000" b="1" dirty="0">
              <a:solidFill>
                <a:srgbClr val="C00000"/>
              </a:solidFill>
              <a:latin typeface="Arial" panose="020B0604020202020204" pitchFamily="34" charset="0"/>
              <a:cs typeface="Arial" panose="020B0604020202020204" pitchFamily="34" charset="0"/>
            </a:endParaRPr>
          </a:p>
          <a:p>
            <a:r>
              <a:rPr lang="de-DE" sz="4000" b="1" dirty="0">
                <a:solidFill>
                  <a:srgbClr val="C00000"/>
                </a:solidFill>
                <a:latin typeface="Arial" panose="020B0604020202020204" pitchFamily="34" charset="0"/>
                <a:cs typeface="Arial" panose="020B0604020202020204" pitchFamily="34" charset="0"/>
              </a:rPr>
              <a:t>– Praxis für Ganzheitsmedizin</a:t>
            </a:r>
            <a:r>
              <a:rPr lang="de-DE" sz="4000" b="1" dirty="0">
                <a:solidFill>
                  <a:srgbClr val="FF0000"/>
                </a:solidFill>
                <a:latin typeface="Arial" panose="020B0604020202020204" pitchFamily="34" charset="0"/>
                <a:cs typeface="Arial" panose="020B0604020202020204" pitchFamily="34" charset="0"/>
              </a:rPr>
              <a:t> </a:t>
            </a:r>
            <a:endParaRPr lang="de-AT" sz="4000" b="1" dirty="0">
              <a:solidFill>
                <a:srgbClr val="FF0000"/>
              </a:solidFill>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37AF9175-5081-4A4A-BAE7-4712F5982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4C22EF14-5513-41E9-95CD-DE95A908EB88}"/>
              </a:ext>
            </a:extLst>
          </p:cNvPr>
          <p:cNvPicPr>
            <a:picLocks noChangeAspect="1"/>
          </p:cNvPicPr>
          <p:nvPr/>
        </p:nvPicPr>
        <p:blipFill>
          <a:blip r:embed="rId3"/>
          <a:stretch>
            <a:fillRect/>
          </a:stretch>
        </p:blipFill>
        <p:spPr>
          <a:xfrm>
            <a:off x="1354794" y="100961"/>
            <a:ext cx="4989661" cy="1284837"/>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2" name="Textfeld 1">
            <a:extLst>
              <a:ext uri="{FF2B5EF4-FFF2-40B4-BE49-F238E27FC236}">
                <a16:creationId xmlns:a16="http://schemas.microsoft.com/office/drawing/2014/main" id="{0CB9F324-0BF1-4109-9E4D-821ACF37993F}"/>
              </a:ext>
            </a:extLst>
          </p:cNvPr>
          <p:cNvSpPr txBox="1"/>
          <p:nvPr/>
        </p:nvSpPr>
        <p:spPr>
          <a:xfrm>
            <a:off x="1315794" y="2848070"/>
            <a:ext cx="6684885" cy="3785652"/>
          </a:xfrm>
          <a:prstGeom prst="rect">
            <a:avLst/>
          </a:prstGeom>
          <a:noFill/>
        </p:spPr>
        <p:txBody>
          <a:bodyPr wrap="square" rtlCol="0">
            <a:spAutoFit/>
          </a:bodyPr>
          <a:lstStyle/>
          <a:p>
            <a:pPr marL="0" indent="0" algn="ctr">
              <a:buNone/>
            </a:pPr>
            <a:r>
              <a:rPr lang="de-AT" sz="2400" b="1" cap="small" dirty="0">
                <a:solidFill>
                  <a:srgbClr val="FFFF00"/>
                </a:solidFill>
                <a:latin typeface="Arial" panose="020B0604020202020204" pitchFamily="34" charset="0"/>
                <a:cs typeface="Arial" panose="020B0604020202020204" pitchFamily="34" charset="0"/>
              </a:rPr>
              <a:t>Ganzheitliche Therapie führt dem Organismus zu was ihn nährt </a:t>
            </a:r>
          </a:p>
          <a:p>
            <a:pPr marL="0" indent="0" algn="ctr">
              <a:buNone/>
            </a:pPr>
            <a:r>
              <a:rPr lang="de-AT" sz="2400" b="1" cap="small" dirty="0">
                <a:solidFill>
                  <a:srgbClr val="FFFF00"/>
                </a:solidFill>
                <a:latin typeface="Arial" panose="020B0604020202020204" pitchFamily="34" charset="0"/>
                <a:cs typeface="Arial" panose="020B0604020202020204" pitchFamily="34" charset="0"/>
              </a:rPr>
              <a:t>und befreit ihn von allem was ihn schädigt.</a:t>
            </a:r>
          </a:p>
          <a:p>
            <a:pPr marL="0" indent="0" algn="ctr">
              <a:buNone/>
            </a:pPr>
            <a:endParaRPr lang="de-AT" sz="2400" cap="small" dirty="0">
              <a:solidFill>
                <a:srgbClr val="FFFF00"/>
              </a:solidFill>
              <a:latin typeface="Arial" panose="020B0604020202020204" pitchFamily="34" charset="0"/>
              <a:cs typeface="Arial" panose="020B0604020202020204" pitchFamily="34" charset="0"/>
            </a:endParaRPr>
          </a:p>
          <a:p>
            <a:pPr marL="0" indent="0" algn="ctr">
              <a:buNone/>
            </a:pPr>
            <a:r>
              <a:rPr lang="de-AT" sz="2400" dirty="0" err="1">
                <a:latin typeface="Arial" panose="020B0604020202020204" pitchFamily="34" charset="0"/>
                <a:cs typeface="Arial" panose="020B0604020202020204" pitchFamily="34" charset="0"/>
              </a:rPr>
              <a:t>Oberndorferstraße</a:t>
            </a:r>
            <a:r>
              <a:rPr lang="de-AT" sz="2400" dirty="0">
                <a:latin typeface="Arial" panose="020B0604020202020204" pitchFamily="34" charset="0"/>
                <a:cs typeface="Arial" panose="020B0604020202020204" pitchFamily="34" charset="0"/>
              </a:rPr>
              <a:t> 49 </a:t>
            </a:r>
          </a:p>
          <a:p>
            <a:pPr marL="0" indent="0" algn="ctr">
              <a:buNone/>
            </a:pPr>
            <a:r>
              <a:rPr lang="de-AT" sz="2400" dirty="0">
                <a:latin typeface="Arial" panose="020B0604020202020204" pitchFamily="34" charset="0"/>
                <a:cs typeface="Arial" panose="020B0604020202020204" pitchFamily="34" charset="0"/>
              </a:rPr>
              <a:t>5541 Altenmarkt im Pongau</a:t>
            </a:r>
          </a:p>
          <a:p>
            <a:pPr marL="0" indent="0" algn="ctr">
              <a:buNone/>
            </a:pPr>
            <a:r>
              <a:rPr lang="de-AT" sz="2400" dirty="0">
                <a:latin typeface="Arial" panose="020B0604020202020204" pitchFamily="34" charset="0"/>
                <a:cs typeface="Arial" panose="020B0604020202020204" pitchFamily="34" charset="0"/>
              </a:rPr>
              <a:t>06452/6366</a:t>
            </a:r>
          </a:p>
          <a:p>
            <a:pPr marL="0" indent="0" algn="ctr">
              <a:buNone/>
            </a:pPr>
            <a:endParaRPr lang="de-AT" sz="2400" dirty="0">
              <a:latin typeface="Arial" panose="020B0604020202020204" pitchFamily="34" charset="0"/>
              <a:cs typeface="Arial" panose="020B0604020202020204" pitchFamily="34" charset="0"/>
            </a:endParaRPr>
          </a:p>
          <a:p>
            <a:pPr marL="0" indent="0" algn="ctr">
              <a:buNone/>
            </a:pPr>
            <a:r>
              <a:rPr lang="de-AT" sz="2400" dirty="0">
                <a:latin typeface="Arial" panose="020B0604020202020204" pitchFamily="34" charset="0"/>
                <a:cs typeface="Arial" panose="020B0604020202020204" pitchFamily="34" charset="0"/>
              </a:rPr>
              <a:t>praxis@dr-reischl.at</a:t>
            </a:r>
          </a:p>
          <a:p>
            <a:pPr marL="0" indent="0" algn="ctr">
              <a:buNone/>
            </a:pPr>
            <a:r>
              <a:rPr lang="de-AT" sz="2400" dirty="0">
                <a:latin typeface="Arial" panose="020B0604020202020204" pitchFamily="34" charset="0"/>
                <a:cs typeface="Arial" panose="020B0604020202020204" pitchFamily="34" charset="0"/>
              </a:rPr>
              <a:t>www.dr-reischl.at</a:t>
            </a:r>
          </a:p>
        </p:txBody>
      </p:sp>
      <p:pic>
        <p:nvPicPr>
          <p:cNvPr id="13" name="Grafik 12" descr="Ein Bild, das Person, draußen, Frau, lächelnd enthält.&#10;&#10;Automatisch generierte Beschreibung">
            <a:extLst>
              <a:ext uri="{FF2B5EF4-FFF2-40B4-BE49-F238E27FC236}">
                <a16:creationId xmlns:a16="http://schemas.microsoft.com/office/drawing/2014/main" id="{3649550E-A817-486F-920C-393AA8900286}"/>
              </a:ext>
            </a:extLst>
          </p:cNvPr>
          <p:cNvPicPr>
            <a:picLocks noChangeAspect="1"/>
          </p:cNvPicPr>
          <p:nvPr/>
        </p:nvPicPr>
        <p:blipFill>
          <a:blip r:embed="rId4"/>
          <a:stretch>
            <a:fillRect/>
          </a:stretch>
        </p:blipFill>
        <p:spPr>
          <a:xfrm>
            <a:off x="8975146" y="1691261"/>
            <a:ext cx="2389885" cy="4927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Tree>
    <p:extLst>
      <p:ext uri="{BB962C8B-B14F-4D97-AF65-F5344CB8AC3E}">
        <p14:creationId xmlns:p14="http://schemas.microsoft.com/office/powerpoint/2010/main" val="411952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60B0E-693F-4679-9D4B-3C1F9BF2AE51}"/>
              </a:ext>
            </a:extLst>
          </p:cNvPr>
          <p:cNvSpPr>
            <a:spLocks noGrp="1"/>
          </p:cNvSpPr>
          <p:nvPr>
            <p:ph type="ctrTitle"/>
          </p:nvPr>
        </p:nvSpPr>
        <p:spPr/>
        <p:txBody>
          <a:bodyPr/>
          <a:lstStyle/>
          <a:p>
            <a:endParaRPr lang="de-AT" dirty="0"/>
          </a:p>
        </p:txBody>
      </p:sp>
      <p:sp>
        <p:nvSpPr>
          <p:cNvPr id="3" name="Untertitel 2">
            <a:extLst>
              <a:ext uri="{FF2B5EF4-FFF2-40B4-BE49-F238E27FC236}">
                <a16:creationId xmlns:a16="http://schemas.microsoft.com/office/drawing/2014/main" id="{8AEDDF7C-CCE6-4DE1-A435-9451FAAC32E9}"/>
              </a:ext>
            </a:extLst>
          </p:cNvPr>
          <p:cNvSpPr>
            <a:spLocks noGrp="1"/>
          </p:cNvSpPr>
          <p:nvPr>
            <p:ph type="subTitle" idx="1"/>
          </p:nvPr>
        </p:nvSpPr>
        <p:spPr>
          <a:xfrm>
            <a:off x="1876424" y="2501989"/>
            <a:ext cx="8777055" cy="598488"/>
          </a:xfrm>
        </p:spPr>
        <p:txBody>
          <a:bodyPr>
            <a:normAutofit/>
          </a:bodyPr>
          <a:lstStyle/>
          <a:p>
            <a:pPr algn="ctr"/>
            <a:r>
              <a:rPr lang="de-DE" sz="2700" b="1" dirty="0">
                <a:solidFill>
                  <a:schemeClr val="tx1"/>
                </a:solidFill>
                <a:latin typeface="Arial" panose="020B0604020202020204" pitchFamily="34" charset="0"/>
                <a:cs typeface="Arial" panose="020B0604020202020204" pitchFamily="34" charset="0"/>
              </a:rPr>
              <a:t>Deine experten für </a:t>
            </a:r>
            <a:r>
              <a:rPr lang="de-DE" sz="2700" b="1" dirty="0" err="1">
                <a:solidFill>
                  <a:schemeClr val="tx1"/>
                </a:solidFill>
                <a:latin typeface="Arial" panose="020B0604020202020204" pitchFamily="34" charset="0"/>
                <a:cs typeface="Arial" panose="020B0604020202020204" pitchFamily="34" charset="0"/>
              </a:rPr>
              <a:t>gesundheit</a:t>
            </a:r>
            <a:r>
              <a:rPr lang="de-DE" sz="2700" b="1" dirty="0">
                <a:solidFill>
                  <a:schemeClr val="tx1"/>
                </a:solidFill>
                <a:latin typeface="Arial" panose="020B0604020202020204" pitchFamily="34" charset="0"/>
                <a:cs typeface="Arial" panose="020B0604020202020204" pitchFamily="34" charset="0"/>
              </a:rPr>
              <a:t> in Salzburg</a:t>
            </a:r>
          </a:p>
          <a:p>
            <a:pPr algn="ctr"/>
            <a:endParaRPr lang="de-DE" sz="2400" b="1" dirty="0">
              <a:solidFill>
                <a:schemeClr val="tx1"/>
              </a:solidFill>
              <a:latin typeface="Arial" panose="020B0604020202020204" pitchFamily="34" charset="0"/>
              <a:cs typeface="Arial" panose="020B0604020202020204" pitchFamily="34" charset="0"/>
            </a:endParaRPr>
          </a:p>
          <a:p>
            <a:pPr algn="ctr"/>
            <a:endParaRPr lang="de-DE" b="1" dirty="0">
              <a:solidFill>
                <a:schemeClr val="tx1"/>
              </a:solidFill>
              <a:latin typeface="Arial" panose="020B0604020202020204" pitchFamily="34" charset="0"/>
              <a:cs typeface="Arial" panose="020B0604020202020204" pitchFamily="34" charset="0"/>
            </a:endParaRPr>
          </a:p>
          <a:p>
            <a:pPr algn="ctr"/>
            <a:endParaRPr lang="de-AT" b="1" dirty="0">
              <a:solidFill>
                <a:schemeClr val="tx1"/>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3880741F-9D1F-4BB2-9922-8839751BBD44}"/>
              </a:ext>
            </a:extLst>
          </p:cNvPr>
          <p:cNvSpPr txBox="1"/>
          <p:nvPr/>
        </p:nvSpPr>
        <p:spPr>
          <a:xfrm>
            <a:off x="2924175" y="347875"/>
            <a:ext cx="6478825" cy="584775"/>
          </a:xfrm>
          <a:prstGeom prst="rect">
            <a:avLst/>
          </a:prstGeom>
          <a:noFill/>
        </p:spPr>
        <p:txBody>
          <a:bodyPr wrap="none" rtlCol="0">
            <a:spAutoFit/>
          </a:bodyPr>
          <a:lstStyle/>
          <a:p>
            <a:r>
              <a:rPr lang="de-DE" sz="3200" b="1" dirty="0">
                <a:solidFill>
                  <a:schemeClr val="bg1"/>
                </a:solidFill>
                <a:latin typeface="Arial" panose="020B0604020202020204" pitchFamily="34" charset="0"/>
                <a:cs typeface="Arial" panose="020B0604020202020204" pitchFamily="34" charset="0"/>
              </a:rPr>
              <a:t>Danke für eure Aufmerksamkeit!</a:t>
            </a:r>
            <a:endParaRPr lang="de-AT" sz="3200" b="1" dirty="0">
              <a:solidFill>
                <a:schemeClr val="bg1"/>
              </a:solidFill>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F8600ED4-DB6C-45D0-B0F3-71EC92FFDF78}"/>
              </a:ext>
            </a:extLst>
          </p:cNvPr>
          <p:cNvSpPr txBox="1"/>
          <p:nvPr/>
        </p:nvSpPr>
        <p:spPr>
          <a:xfrm>
            <a:off x="1861903" y="2977131"/>
            <a:ext cx="5124823" cy="3785652"/>
          </a:xfrm>
          <a:prstGeom prst="rect">
            <a:avLst/>
          </a:prstGeom>
          <a:noFill/>
        </p:spPr>
        <p:txBody>
          <a:bodyPr wrap="square" rtlCol="0">
            <a:spAutoFit/>
          </a:bodyPr>
          <a:lstStyle/>
          <a:p>
            <a:r>
              <a:rPr lang="de-DE" sz="2400" b="1" dirty="0">
                <a:latin typeface="Arial" panose="020B0604020202020204" pitchFamily="34" charset="0"/>
                <a:cs typeface="Arial" panose="020B0604020202020204" pitchFamily="34" charset="0"/>
              </a:rPr>
              <a:t>Harry </a:t>
            </a:r>
            <a:r>
              <a:rPr lang="de-DE" sz="2400" b="1" dirty="0" err="1">
                <a:latin typeface="Arial" panose="020B0604020202020204" pitchFamily="34" charset="0"/>
                <a:cs typeface="Arial" panose="020B0604020202020204" pitchFamily="34" charset="0"/>
              </a:rPr>
              <a:t>Humer</a:t>
            </a:r>
            <a:endParaRPr lang="de-DE" sz="2400" dirty="0">
              <a:latin typeface="Arial" panose="020B0604020202020204" pitchFamily="34" charset="0"/>
              <a:cs typeface="Arial" panose="020B0604020202020204" pitchFamily="34" charset="0"/>
            </a:endParaRPr>
          </a:p>
          <a:p>
            <a:r>
              <a:rPr lang="de-DE" sz="2400" b="1" dirty="0">
                <a:latin typeface="Arial" panose="020B0604020202020204" pitchFamily="34" charset="0"/>
                <a:cs typeface="Arial" panose="020B0604020202020204" pitchFamily="34" charset="0"/>
              </a:rPr>
              <a:t>Monika Göb</a:t>
            </a:r>
            <a:r>
              <a:rPr lang="de-DE" sz="2400" dirty="0">
                <a:latin typeface="Arial" panose="020B0604020202020204" pitchFamily="34" charset="0"/>
                <a:cs typeface="Arial" panose="020B0604020202020204" pitchFamily="34" charset="0"/>
              </a:rPr>
              <a:t>                                 </a:t>
            </a:r>
          </a:p>
          <a:p>
            <a:r>
              <a:rPr lang="de-DE" sz="2400" b="1" dirty="0">
                <a:latin typeface="Arial" panose="020B0604020202020204" pitchFamily="34" charset="0"/>
                <a:cs typeface="Arial" panose="020B0604020202020204" pitchFamily="34" charset="0"/>
              </a:rPr>
              <a:t>Rosemarie Haider                       </a:t>
            </a:r>
          </a:p>
          <a:p>
            <a:r>
              <a:rPr lang="de-DE" sz="2400" b="1" dirty="0">
                <a:latin typeface="Arial" panose="020B0604020202020204" pitchFamily="34" charset="0"/>
                <a:cs typeface="Arial" panose="020B0604020202020204" pitchFamily="34" charset="0"/>
              </a:rPr>
              <a:t>Dr. Wolfgang </a:t>
            </a:r>
            <a:r>
              <a:rPr lang="de-DE" sz="2400" b="1" dirty="0" err="1">
                <a:latin typeface="Arial" panose="020B0604020202020204" pitchFamily="34" charset="0"/>
                <a:cs typeface="Arial" panose="020B0604020202020204" pitchFamily="34" charset="0"/>
              </a:rPr>
              <a:t>Worliczek</a:t>
            </a:r>
            <a:r>
              <a:rPr lang="de-DE" sz="2400" b="1" dirty="0">
                <a:latin typeface="Arial" panose="020B0604020202020204" pitchFamily="34" charset="0"/>
                <a:cs typeface="Arial" panose="020B0604020202020204" pitchFamily="34" charset="0"/>
              </a:rPr>
              <a:t>              </a:t>
            </a:r>
          </a:p>
          <a:p>
            <a:r>
              <a:rPr lang="de-DE" sz="2400" b="1" dirty="0">
                <a:latin typeface="Arial" panose="020B0604020202020204" pitchFamily="34" charset="0"/>
                <a:cs typeface="Arial" panose="020B0604020202020204" pitchFamily="34" charset="0"/>
              </a:rPr>
              <a:t>Robert </a:t>
            </a:r>
            <a:r>
              <a:rPr lang="de-DE" sz="2400" b="1" dirty="0" err="1">
                <a:latin typeface="Arial" panose="020B0604020202020204" pitchFamily="34" charset="0"/>
                <a:cs typeface="Arial" panose="020B0604020202020204" pitchFamily="34" charset="0"/>
              </a:rPr>
              <a:t>Reitzl</a:t>
            </a:r>
            <a:endParaRPr lang="de-DE" sz="2400" dirty="0">
              <a:latin typeface="Arial" panose="020B0604020202020204" pitchFamily="34" charset="0"/>
              <a:cs typeface="Arial" panose="020B0604020202020204" pitchFamily="34" charset="0"/>
            </a:endParaRPr>
          </a:p>
          <a:p>
            <a:r>
              <a:rPr lang="de-DE" sz="2400" b="1" dirty="0">
                <a:latin typeface="Arial" panose="020B0604020202020204" pitchFamily="34" charset="0"/>
                <a:cs typeface="Arial" panose="020B0604020202020204" pitchFamily="34" charset="0"/>
              </a:rPr>
              <a:t>Lukas Reiter</a:t>
            </a:r>
          </a:p>
          <a:p>
            <a:r>
              <a:rPr lang="de-DE" sz="2400" b="1" dirty="0">
                <a:latin typeface="Arial" panose="020B0604020202020204" pitchFamily="34" charset="0"/>
                <a:cs typeface="Arial" panose="020B0604020202020204" pitchFamily="34" charset="0"/>
              </a:rPr>
              <a:t>Josef Grabner</a:t>
            </a:r>
          </a:p>
          <a:p>
            <a:r>
              <a:rPr lang="de-DE" sz="2400" b="1" dirty="0">
                <a:latin typeface="Arial" panose="020B0604020202020204" pitchFamily="34" charset="0"/>
                <a:cs typeface="Arial" panose="020B0604020202020204" pitchFamily="34" charset="0"/>
              </a:rPr>
              <a:t>Andreas Kindler</a:t>
            </a:r>
          </a:p>
          <a:p>
            <a:r>
              <a:rPr lang="de-DE" sz="2400" b="1" dirty="0">
                <a:latin typeface="Arial" panose="020B0604020202020204" pitchFamily="34" charset="0"/>
                <a:cs typeface="Arial" panose="020B0604020202020204" pitchFamily="34" charset="0"/>
              </a:rPr>
              <a:t>Nadja </a:t>
            </a:r>
            <a:r>
              <a:rPr lang="de-DE" sz="2400" b="1" dirty="0" err="1">
                <a:latin typeface="Arial" panose="020B0604020202020204" pitchFamily="34" charset="0"/>
                <a:cs typeface="Arial" panose="020B0604020202020204" pitchFamily="34" charset="0"/>
              </a:rPr>
              <a:t>Rothenwänder</a:t>
            </a:r>
            <a:endParaRPr lang="de-DE" sz="2400" b="1" dirty="0">
              <a:latin typeface="Arial" panose="020B0604020202020204" pitchFamily="34" charset="0"/>
              <a:cs typeface="Arial" panose="020B0604020202020204" pitchFamily="34" charset="0"/>
            </a:endParaRPr>
          </a:p>
          <a:p>
            <a:r>
              <a:rPr lang="de-DE" sz="2400" b="1" dirty="0">
                <a:latin typeface="Arial" panose="020B0604020202020204" pitchFamily="34" charset="0"/>
                <a:cs typeface="Arial" panose="020B0604020202020204" pitchFamily="34" charset="0"/>
              </a:rPr>
              <a:t>Dr. Angelika Reischl-</a:t>
            </a:r>
            <a:r>
              <a:rPr lang="de-DE" sz="2400" b="1" dirty="0" err="1">
                <a:latin typeface="Arial" panose="020B0604020202020204" pitchFamily="34" charset="0"/>
                <a:cs typeface="Arial" panose="020B0604020202020204" pitchFamily="34" charset="0"/>
              </a:rPr>
              <a:t>Schilchegger</a:t>
            </a:r>
            <a:endParaRPr lang="de-AT" sz="24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4B7791EC-F7B5-47CA-9751-320074F9D056}"/>
              </a:ext>
            </a:extLst>
          </p:cNvPr>
          <p:cNvSpPr txBox="1"/>
          <p:nvPr/>
        </p:nvSpPr>
        <p:spPr>
          <a:xfrm>
            <a:off x="7211341" y="2977131"/>
            <a:ext cx="4980659" cy="4154984"/>
          </a:xfrm>
          <a:prstGeom prst="rect">
            <a:avLst/>
          </a:prstGeom>
          <a:noFill/>
        </p:spPr>
        <p:txBody>
          <a:bodyPr wrap="none" rtlCol="0">
            <a:spAutoFit/>
          </a:bodyPr>
          <a:lstStyle/>
          <a:p>
            <a:r>
              <a:rPr lang="de-DE" sz="2400" b="1" dirty="0">
                <a:latin typeface="Arial" panose="020B0604020202020204" pitchFamily="34" charset="0"/>
                <a:cs typeface="Arial" panose="020B0604020202020204" pitchFamily="34" charset="0"/>
              </a:rPr>
              <a:t>www.der-stresscoach.at</a:t>
            </a:r>
          </a:p>
          <a:p>
            <a:r>
              <a:rPr lang="de-DE" sz="2400" b="1" dirty="0">
                <a:latin typeface="Arial" panose="020B0604020202020204" pitchFamily="34" charset="0"/>
                <a:cs typeface="Arial" panose="020B0604020202020204" pitchFamily="34" charset="0"/>
              </a:rPr>
              <a:t>www.marquardt-fussreflex.at</a:t>
            </a:r>
          </a:p>
          <a:p>
            <a:r>
              <a:rPr lang="de-AT" sz="2400" b="1" dirty="0">
                <a:latin typeface="Arial" panose="020B0604020202020204" pitchFamily="34" charset="0"/>
                <a:cs typeface="Arial" panose="020B0604020202020204" pitchFamily="34" charset="0"/>
              </a:rPr>
              <a:t>www.gastrosophische-praxis.at</a:t>
            </a:r>
          </a:p>
          <a:p>
            <a:r>
              <a:rPr lang="de-AT" sz="2400" b="1" dirty="0">
                <a:latin typeface="Arial" panose="020B0604020202020204" pitchFamily="34" charset="0"/>
                <a:cs typeface="Arial" panose="020B0604020202020204" pitchFamily="34" charset="0"/>
              </a:rPr>
              <a:t>www.dr-worliczek.at</a:t>
            </a:r>
          </a:p>
          <a:p>
            <a:r>
              <a:rPr lang="de-AT" sz="2400" b="1" dirty="0">
                <a:latin typeface="Arial" panose="020B0604020202020204" pitchFamily="34" charset="0"/>
                <a:cs typeface="Arial" panose="020B0604020202020204" pitchFamily="34" charset="0"/>
              </a:rPr>
              <a:t>www.roberts-koerperwerkstatt.at</a:t>
            </a:r>
          </a:p>
          <a:p>
            <a:r>
              <a:rPr lang="de-AT" sz="2400" b="1" dirty="0">
                <a:latin typeface="Arial" panose="020B0604020202020204" pitchFamily="34" charset="0"/>
                <a:cs typeface="Arial" panose="020B0604020202020204" pitchFamily="34" charset="0"/>
              </a:rPr>
              <a:t>www.phymehr.at</a:t>
            </a:r>
          </a:p>
          <a:p>
            <a:r>
              <a:rPr lang="de-AT" sz="2400" b="1" dirty="0">
                <a:latin typeface="Arial" panose="020B0604020202020204" pitchFamily="34" charset="0"/>
                <a:cs typeface="Arial" panose="020B0604020202020204" pitchFamily="34" charset="0"/>
              </a:rPr>
              <a:t>www.strahlenfreigesund.at</a:t>
            </a:r>
          </a:p>
          <a:p>
            <a:r>
              <a:rPr lang="de-AT" sz="2400" b="1" dirty="0">
                <a:latin typeface="Arial" panose="020B0604020202020204" pitchFamily="34" charset="0"/>
                <a:cs typeface="Arial" panose="020B0604020202020204" pitchFamily="34" charset="0"/>
              </a:rPr>
              <a:t>www.humanenergetik-kindler.at</a:t>
            </a:r>
          </a:p>
          <a:p>
            <a:r>
              <a:rPr lang="de-AT" sz="2400" b="1" dirty="0">
                <a:latin typeface="Arial" panose="020B0604020202020204" pitchFamily="34" charset="0"/>
                <a:cs typeface="Arial" panose="020B0604020202020204" pitchFamily="34" charset="0"/>
              </a:rPr>
              <a:t>www.s-punkt-methode.info</a:t>
            </a:r>
          </a:p>
          <a:p>
            <a:r>
              <a:rPr lang="de-AT" sz="2400" b="1" dirty="0">
                <a:latin typeface="Arial" panose="020B0604020202020204" pitchFamily="34" charset="0"/>
                <a:cs typeface="Arial" panose="020B0604020202020204" pitchFamily="34" charset="0"/>
              </a:rPr>
              <a:t>www.dr-reischl.at</a:t>
            </a:r>
          </a:p>
          <a:p>
            <a:endParaRPr lang="de-AT" sz="2400" b="1" dirty="0">
              <a:latin typeface="Arial" panose="020B0604020202020204" pitchFamily="34" charset="0"/>
              <a:cs typeface="Arial" panose="020B0604020202020204" pitchFamily="34" charset="0"/>
            </a:endParaRPr>
          </a:p>
        </p:txBody>
      </p:sp>
      <p:pic>
        <p:nvPicPr>
          <p:cNvPr id="9" name="Grafik 8">
            <a:extLst>
              <a:ext uri="{FF2B5EF4-FFF2-40B4-BE49-F238E27FC236}">
                <a16:creationId xmlns:a16="http://schemas.microsoft.com/office/drawing/2014/main" id="{E0C0F532-8F58-47A7-936C-D7B67C6B9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9647" y="932650"/>
            <a:ext cx="3952706" cy="1569339"/>
          </a:xfrm>
          <a:prstGeom prst="rect">
            <a:avLst/>
          </a:prstGeom>
        </p:spPr>
      </p:pic>
    </p:spTree>
    <p:extLst>
      <p:ext uri="{BB962C8B-B14F-4D97-AF65-F5344CB8AC3E}">
        <p14:creationId xmlns:p14="http://schemas.microsoft.com/office/powerpoint/2010/main" val="2607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5965795" y="4041615"/>
            <a:ext cx="2974019" cy="369332"/>
          </a:xfrm>
          <a:prstGeom prst="rect">
            <a:avLst/>
          </a:prstGeom>
          <a:noFill/>
        </p:spPr>
        <p:txBody>
          <a:bodyPr wrap="square" rtlCol="0">
            <a:spAutoFit/>
          </a:bodyPr>
          <a:lstStyle/>
          <a:p>
            <a:endParaRPr lang="de-AT" dirty="0"/>
          </a:p>
        </p:txBody>
      </p:sp>
      <p:sp>
        <p:nvSpPr>
          <p:cNvPr id="7" name="Textfeld 6">
            <a:extLst>
              <a:ext uri="{FF2B5EF4-FFF2-40B4-BE49-F238E27FC236}">
                <a16:creationId xmlns:a16="http://schemas.microsoft.com/office/drawing/2014/main" id="{47CB29B3-C10D-4E55-8B7E-686AA69E2AC9}"/>
              </a:ext>
            </a:extLst>
          </p:cNvPr>
          <p:cNvSpPr txBox="1"/>
          <p:nvPr/>
        </p:nvSpPr>
        <p:spPr>
          <a:xfrm>
            <a:off x="1154099" y="1697081"/>
            <a:ext cx="8859914"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Harry </a:t>
            </a:r>
            <a:r>
              <a:rPr lang="de-DE" sz="4000" b="1" dirty="0" err="1">
                <a:solidFill>
                  <a:srgbClr val="C00000"/>
                </a:solidFill>
                <a:latin typeface="Arial" panose="020B0604020202020204" pitchFamily="34" charset="0"/>
                <a:cs typeface="Arial" panose="020B0604020202020204" pitchFamily="34" charset="0"/>
              </a:rPr>
              <a:t>Humer</a:t>
            </a:r>
            <a:r>
              <a:rPr lang="de-DE" sz="4000" b="1" dirty="0">
                <a:solidFill>
                  <a:srgbClr val="C00000"/>
                </a:solidFill>
                <a:latin typeface="Arial" panose="020B0604020202020204" pitchFamily="34" charset="0"/>
                <a:cs typeface="Arial" panose="020B0604020202020204" pitchFamily="34" charset="0"/>
              </a:rPr>
              <a:t> – der Stresscoach</a:t>
            </a:r>
            <a:endParaRPr lang="de-AT" sz="4000" b="1" dirty="0">
              <a:solidFill>
                <a:srgbClr val="C00000"/>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77B1309E-1928-46FB-B297-049BFD990680}"/>
              </a:ext>
            </a:extLst>
          </p:cNvPr>
          <p:cNvSpPr txBox="1"/>
          <p:nvPr/>
        </p:nvSpPr>
        <p:spPr>
          <a:xfrm>
            <a:off x="861135" y="2524716"/>
            <a:ext cx="8629095" cy="4401205"/>
          </a:xfrm>
          <a:prstGeom prst="rect">
            <a:avLst/>
          </a:prstGeom>
          <a:noFill/>
        </p:spPr>
        <p:txBody>
          <a:bodyPr wrap="square" rtlCol="0">
            <a:spAutoFit/>
          </a:bodyPr>
          <a:lstStyle/>
          <a:p>
            <a:r>
              <a:rPr lang="de-DE" sz="2800" dirty="0" err="1">
                <a:latin typeface="Arial" panose="020B0604020202020204" pitchFamily="34" charset="0"/>
                <a:cs typeface="Arial" panose="020B0604020202020204" pitchFamily="34" charset="0"/>
              </a:rPr>
              <a:t>Dipl.Mentaltrainer</a:t>
            </a:r>
            <a:r>
              <a:rPr lang="de-DE" sz="2800" dirty="0">
                <a:latin typeface="Arial" panose="020B0604020202020204" pitchFamily="34" charset="0"/>
                <a:cs typeface="Arial" panose="020B0604020202020204" pitchFamily="34" charset="0"/>
              </a:rPr>
              <a:t>, Unternehmensberater</a:t>
            </a:r>
          </a:p>
          <a:p>
            <a:endParaRPr lang="de-DE" sz="2800" dirty="0">
              <a:latin typeface="Arial" panose="020B0604020202020204" pitchFamily="34" charset="0"/>
              <a:cs typeface="Arial" panose="020B0604020202020204" pitchFamily="34" charset="0"/>
            </a:endParaRPr>
          </a:p>
          <a:p>
            <a:r>
              <a:rPr lang="de-DE" sz="2800" dirty="0">
                <a:latin typeface="Arial" panose="020B0604020202020204" pitchFamily="34" charset="0"/>
                <a:cs typeface="Arial" panose="020B0604020202020204" pitchFamily="34" charset="0"/>
              </a:rPr>
              <a:t>5350 Strobl, Salzburger Straße 17</a:t>
            </a:r>
          </a:p>
          <a:p>
            <a:r>
              <a:rPr lang="de-DE" sz="2800" dirty="0">
                <a:latin typeface="Arial" panose="020B0604020202020204" pitchFamily="34" charset="0"/>
                <a:cs typeface="Arial" panose="020B0604020202020204" pitchFamily="34" charset="0"/>
              </a:rPr>
              <a:t>5400 Hallein, Kornsteinplatz 7 (</a:t>
            </a:r>
            <a:r>
              <a:rPr lang="de-DE" sz="2800" dirty="0" err="1">
                <a:latin typeface="Arial" panose="020B0604020202020204" pitchFamily="34" charset="0"/>
                <a:cs typeface="Arial" panose="020B0604020202020204" pitchFamily="34" charset="0"/>
              </a:rPr>
              <a:t>ENERGIEzentrum</a:t>
            </a:r>
            <a:r>
              <a:rPr lang="de-DE" sz="2800" dirty="0">
                <a:latin typeface="Arial" panose="020B0604020202020204" pitchFamily="34" charset="0"/>
                <a:cs typeface="Arial" panose="020B0604020202020204" pitchFamily="34" charset="0"/>
              </a:rPr>
              <a:t>)</a:t>
            </a:r>
          </a:p>
          <a:p>
            <a:endParaRPr lang="de-DE" sz="2800" dirty="0">
              <a:latin typeface="Arial" panose="020B0604020202020204" pitchFamily="34" charset="0"/>
              <a:cs typeface="Arial" panose="020B0604020202020204" pitchFamily="34" charset="0"/>
            </a:endParaRPr>
          </a:p>
          <a:p>
            <a:r>
              <a:rPr lang="de-AT" sz="2800" dirty="0">
                <a:latin typeface="Arial" panose="020B0604020202020204" pitchFamily="34" charset="0"/>
                <a:cs typeface="Arial" panose="020B0604020202020204" pitchFamily="34" charset="0"/>
              </a:rPr>
              <a:t>0660 71 58 081</a:t>
            </a:r>
          </a:p>
          <a:p>
            <a:r>
              <a:rPr lang="de-AT" sz="2800" dirty="0">
                <a:latin typeface="Arial" panose="020B0604020202020204" pitchFamily="34" charset="0"/>
                <a:cs typeface="Arial" panose="020B0604020202020204" pitchFamily="34" charset="0"/>
              </a:rPr>
              <a:t>harry@der-stresscoach.at</a:t>
            </a:r>
          </a:p>
          <a:p>
            <a:endParaRPr lang="de-AT" sz="2800" dirty="0">
              <a:latin typeface="Arial" panose="020B0604020202020204" pitchFamily="34" charset="0"/>
              <a:cs typeface="Arial" panose="020B0604020202020204" pitchFamily="34" charset="0"/>
            </a:endParaRPr>
          </a:p>
          <a:p>
            <a:r>
              <a:rPr lang="de-AT" sz="2800" dirty="0">
                <a:latin typeface="Arial" panose="020B0604020202020204" pitchFamily="34" charset="0"/>
                <a:cs typeface="Arial" panose="020B0604020202020204" pitchFamily="34" charset="0"/>
              </a:rPr>
              <a:t>Termine auch online möglich</a:t>
            </a:r>
            <a:endParaRPr lang="de-DE" sz="2800" dirty="0">
              <a:latin typeface="Arial" panose="020B0604020202020204" pitchFamily="34" charset="0"/>
              <a:cs typeface="Arial" panose="020B0604020202020204" pitchFamily="34" charset="0"/>
            </a:endParaRPr>
          </a:p>
          <a:p>
            <a:endParaRPr lang="de-AT" sz="2800"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0C51BD50-C9C7-4DFE-9F97-9AFD2CDC8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984" y="142441"/>
            <a:ext cx="1078751" cy="1524737"/>
          </a:xfrm>
          <a:prstGeom prst="rect">
            <a:avLst/>
          </a:prstGeom>
        </p:spPr>
      </p:pic>
      <p:pic>
        <p:nvPicPr>
          <p:cNvPr id="1026" name="Picture 2" descr="Harald Humer - Hasst Du Kummer, geh zu Harry Humer - Harry Humer - Der  Stresscoach | XING">
            <a:extLst>
              <a:ext uri="{FF2B5EF4-FFF2-40B4-BE49-F238E27FC236}">
                <a16:creationId xmlns:a16="http://schemas.microsoft.com/office/drawing/2014/main" id="{72957E2C-F07E-4BEF-AFEE-A471FBDDE6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102" y="2931490"/>
            <a:ext cx="2603738" cy="2603738"/>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28FEA04D-F1B8-4B99-9AAE-2DCFD1AFC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389843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5965795" y="4041615"/>
            <a:ext cx="2974019" cy="369332"/>
          </a:xfrm>
          <a:prstGeom prst="rect">
            <a:avLst/>
          </a:prstGeom>
          <a:noFill/>
        </p:spPr>
        <p:txBody>
          <a:bodyPr wrap="square" rtlCol="0">
            <a:spAutoFit/>
          </a:bodyPr>
          <a:lstStyle/>
          <a:p>
            <a:endParaRPr lang="de-AT" dirty="0"/>
          </a:p>
        </p:txBody>
      </p:sp>
      <p:sp>
        <p:nvSpPr>
          <p:cNvPr id="7" name="Textfeld 6">
            <a:extLst>
              <a:ext uri="{FF2B5EF4-FFF2-40B4-BE49-F238E27FC236}">
                <a16:creationId xmlns:a16="http://schemas.microsoft.com/office/drawing/2014/main" id="{47CB29B3-C10D-4E55-8B7E-686AA69E2AC9}"/>
              </a:ext>
            </a:extLst>
          </p:cNvPr>
          <p:cNvSpPr txBox="1"/>
          <p:nvPr/>
        </p:nvSpPr>
        <p:spPr>
          <a:xfrm>
            <a:off x="1154099" y="1697081"/>
            <a:ext cx="8859914"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Monika Göb - Massagepraxis</a:t>
            </a:r>
            <a:endParaRPr lang="de-AT" sz="4000" b="1" dirty="0">
              <a:solidFill>
                <a:srgbClr val="C00000"/>
              </a:solidFill>
              <a:latin typeface="Arial" panose="020B0604020202020204" pitchFamily="34" charset="0"/>
              <a:cs typeface="Arial" panose="020B0604020202020204" pitchFamily="34" charset="0"/>
            </a:endParaRPr>
          </a:p>
        </p:txBody>
      </p:sp>
      <p:pic>
        <p:nvPicPr>
          <p:cNvPr id="9" name="Inhaltsplatzhalter 5">
            <a:extLst>
              <a:ext uri="{FF2B5EF4-FFF2-40B4-BE49-F238E27FC236}">
                <a16:creationId xmlns:a16="http://schemas.microsoft.com/office/drawing/2014/main" id="{A287DF80-1A1F-4233-B9FF-89DC4D4EF3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2495050"/>
            <a:ext cx="2936059" cy="1957984"/>
          </a:xfrm>
          <a:prstGeom prst="rect">
            <a:avLst/>
          </a:prstGeom>
        </p:spPr>
      </p:pic>
      <p:pic>
        <p:nvPicPr>
          <p:cNvPr id="10" name="Inhaltsplatzhalter 13">
            <a:extLst>
              <a:ext uri="{FF2B5EF4-FFF2-40B4-BE49-F238E27FC236}">
                <a16:creationId xmlns:a16="http://schemas.microsoft.com/office/drawing/2014/main" id="{AF8FE6DC-C53F-4CB5-B3F9-89980EDD0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970" y="2495050"/>
            <a:ext cx="2936059" cy="1957984"/>
          </a:xfrm>
          <a:prstGeom prst="rect">
            <a:avLst/>
          </a:prstGeom>
        </p:spPr>
      </p:pic>
      <p:pic>
        <p:nvPicPr>
          <p:cNvPr id="11" name="Inhaltsplatzhalter 6">
            <a:extLst>
              <a:ext uri="{FF2B5EF4-FFF2-40B4-BE49-F238E27FC236}">
                <a16:creationId xmlns:a16="http://schemas.microsoft.com/office/drawing/2014/main" id="{E354C8B1-B968-4BBF-8CA6-BCB3116E15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641" y="2495050"/>
            <a:ext cx="2936059" cy="1957984"/>
          </a:xfrm>
          <a:prstGeom prst="rect">
            <a:avLst/>
          </a:prstGeom>
        </p:spPr>
      </p:pic>
      <p:pic>
        <p:nvPicPr>
          <p:cNvPr id="2" name="Grafik 1">
            <a:extLst>
              <a:ext uri="{FF2B5EF4-FFF2-40B4-BE49-F238E27FC236}">
                <a16:creationId xmlns:a16="http://schemas.microsoft.com/office/drawing/2014/main" id="{335E23CF-7F31-4962-9B31-2307DADB1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300" y="280056"/>
            <a:ext cx="1811161" cy="999535"/>
          </a:xfrm>
          <a:prstGeom prst="rect">
            <a:avLst/>
          </a:prstGeom>
        </p:spPr>
      </p:pic>
      <p:sp>
        <p:nvSpPr>
          <p:cNvPr id="6" name="Textfeld 5">
            <a:extLst>
              <a:ext uri="{FF2B5EF4-FFF2-40B4-BE49-F238E27FC236}">
                <a16:creationId xmlns:a16="http://schemas.microsoft.com/office/drawing/2014/main" id="{55267943-F2C4-4323-80F1-D646D47F48C3}"/>
              </a:ext>
            </a:extLst>
          </p:cNvPr>
          <p:cNvSpPr txBox="1"/>
          <p:nvPr/>
        </p:nvSpPr>
        <p:spPr>
          <a:xfrm>
            <a:off x="1189697" y="1279591"/>
            <a:ext cx="5583966" cy="400110"/>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5020 Salzburg, Moosstraße 41</a:t>
            </a:r>
            <a:endParaRPr lang="de-AT" sz="2000" dirty="0">
              <a:solidFill>
                <a:schemeClr val="bg1"/>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40654E5C-B55E-443D-947B-DFE17277EB7A}"/>
              </a:ext>
            </a:extLst>
          </p:cNvPr>
          <p:cNvSpPr txBox="1"/>
          <p:nvPr/>
        </p:nvSpPr>
        <p:spPr>
          <a:xfrm>
            <a:off x="1154099" y="4493571"/>
            <a:ext cx="3355759" cy="1969770"/>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Klassische Massage </a:t>
            </a:r>
            <a:r>
              <a:rPr lang="de-DE" sz="2200"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Steigert die Durchblutung des Gewebes, löst muskuläre Blockaden und steigert das gesamte Wohlbefinden</a:t>
            </a:r>
            <a:endParaRPr lang="de-AT" sz="20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8CFECA09-44F0-44DD-AE9C-2D6154824B3C}"/>
              </a:ext>
            </a:extLst>
          </p:cNvPr>
          <p:cNvSpPr txBox="1"/>
          <p:nvPr/>
        </p:nvSpPr>
        <p:spPr>
          <a:xfrm>
            <a:off x="4563125" y="4493571"/>
            <a:ext cx="3119019" cy="2308324"/>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Manuelle Lymphdrainage </a:t>
            </a:r>
            <a:endParaRPr lang="de-DE" sz="22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Fördert den Abtransport gestauter Gewebsflüssigkeit und wirkt entschlackend und entgiftend</a:t>
            </a:r>
          </a:p>
        </p:txBody>
      </p:sp>
      <p:sp>
        <p:nvSpPr>
          <p:cNvPr id="15" name="Textfeld 14">
            <a:extLst>
              <a:ext uri="{FF2B5EF4-FFF2-40B4-BE49-F238E27FC236}">
                <a16:creationId xmlns:a16="http://schemas.microsoft.com/office/drawing/2014/main" id="{C940F792-076E-404F-BD16-EBF3BBDFAAD8}"/>
              </a:ext>
            </a:extLst>
          </p:cNvPr>
          <p:cNvSpPr txBox="1"/>
          <p:nvPr/>
        </p:nvSpPr>
        <p:spPr>
          <a:xfrm>
            <a:off x="7874495" y="4505356"/>
            <a:ext cx="3506678" cy="1661993"/>
          </a:xfrm>
          <a:prstGeom prst="rect">
            <a:avLst/>
          </a:prstGeom>
          <a:noFill/>
        </p:spPr>
        <p:txBody>
          <a:bodyPr wrap="square" rtlCol="0">
            <a:spAutoFit/>
          </a:bodyPr>
          <a:lstStyle/>
          <a:p>
            <a:r>
              <a:rPr lang="de-DE" sz="2200" b="1" dirty="0" err="1">
                <a:latin typeface="Arial" panose="020B0604020202020204" pitchFamily="34" charset="0"/>
                <a:cs typeface="Arial" panose="020B0604020202020204" pitchFamily="34" charset="0"/>
              </a:rPr>
              <a:t>Craniosacralbehandlung</a:t>
            </a:r>
            <a:r>
              <a:rPr lang="de-DE" sz="2000" dirty="0">
                <a:latin typeface="Arial" panose="020B0604020202020204" pitchFamily="34" charset="0"/>
                <a:cs typeface="Arial" panose="020B0604020202020204" pitchFamily="34" charset="0"/>
              </a:rPr>
              <a:t> </a:t>
            </a:r>
          </a:p>
          <a:p>
            <a:r>
              <a:rPr lang="de-DE" sz="2000" dirty="0">
                <a:latin typeface="Arial" panose="020B0604020202020204" pitchFamily="34" charset="0"/>
                <a:cs typeface="Arial" panose="020B0604020202020204" pitchFamily="34" charset="0"/>
              </a:rPr>
              <a:t>Diese sanfte Technik erhöht die Eigenwahrnehmung und regt Selbstheilungsprozesse an</a:t>
            </a:r>
            <a:endParaRPr lang="de-AT" sz="2000" dirty="0">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C8592A6F-0087-44EF-A5B4-A5BCF6776E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95118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5965795" y="4041615"/>
            <a:ext cx="2974019" cy="369332"/>
          </a:xfrm>
          <a:prstGeom prst="rect">
            <a:avLst/>
          </a:prstGeom>
          <a:noFill/>
        </p:spPr>
        <p:txBody>
          <a:bodyPr wrap="square" rtlCol="0">
            <a:spAutoFit/>
          </a:bodyPr>
          <a:lstStyle/>
          <a:p>
            <a:endParaRPr lang="de-AT" dirty="0"/>
          </a:p>
        </p:txBody>
      </p:sp>
      <p:sp>
        <p:nvSpPr>
          <p:cNvPr id="7" name="Textfeld 6">
            <a:extLst>
              <a:ext uri="{FF2B5EF4-FFF2-40B4-BE49-F238E27FC236}">
                <a16:creationId xmlns:a16="http://schemas.microsoft.com/office/drawing/2014/main" id="{47CB29B3-C10D-4E55-8B7E-686AA69E2AC9}"/>
              </a:ext>
            </a:extLst>
          </p:cNvPr>
          <p:cNvSpPr txBox="1"/>
          <p:nvPr/>
        </p:nvSpPr>
        <p:spPr>
          <a:xfrm>
            <a:off x="1154099" y="1697081"/>
            <a:ext cx="8859914"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Monika Göb - Massagepraxis</a:t>
            </a:r>
            <a:endParaRPr lang="de-AT" sz="4000" b="1" dirty="0">
              <a:solidFill>
                <a:srgbClr val="C00000"/>
              </a:solidFill>
              <a:latin typeface="Arial" panose="020B0604020202020204" pitchFamily="34" charset="0"/>
              <a:cs typeface="Arial" panose="020B0604020202020204" pitchFamily="34" charset="0"/>
            </a:endParaRPr>
          </a:p>
        </p:txBody>
      </p:sp>
      <p:pic>
        <p:nvPicPr>
          <p:cNvPr id="2" name="Grafik 1">
            <a:extLst>
              <a:ext uri="{FF2B5EF4-FFF2-40B4-BE49-F238E27FC236}">
                <a16:creationId xmlns:a16="http://schemas.microsoft.com/office/drawing/2014/main" id="{335E23CF-7F31-4962-9B31-2307DADB14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280056"/>
            <a:ext cx="1811161" cy="999535"/>
          </a:xfrm>
          <a:prstGeom prst="rect">
            <a:avLst/>
          </a:prstGeom>
        </p:spPr>
      </p:pic>
      <p:sp>
        <p:nvSpPr>
          <p:cNvPr id="6" name="Textfeld 5">
            <a:extLst>
              <a:ext uri="{FF2B5EF4-FFF2-40B4-BE49-F238E27FC236}">
                <a16:creationId xmlns:a16="http://schemas.microsoft.com/office/drawing/2014/main" id="{55267943-F2C4-4323-80F1-D646D47F48C3}"/>
              </a:ext>
            </a:extLst>
          </p:cNvPr>
          <p:cNvSpPr txBox="1"/>
          <p:nvPr/>
        </p:nvSpPr>
        <p:spPr>
          <a:xfrm>
            <a:off x="1189697" y="1279591"/>
            <a:ext cx="5583966" cy="400110"/>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5020 Salzburg, Moosstraße 41</a:t>
            </a:r>
            <a:endParaRPr lang="de-AT" sz="2000" dirty="0">
              <a:solidFill>
                <a:schemeClr val="bg1"/>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40654E5C-B55E-443D-947B-DFE17277EB7A}"/>
              </a:ext>
            </a:extLst>
          </p:cNvPr>
          <p:cNvSpPr txBox="1"/>
          <p:nvPr/>
        </p:nvSpPr>
        <p:spPr>
          <a:xfrm>
            <a:off x="1154099" y="4493571"/>
            <a:ext cx="3355759" cy="1969770"/>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Shiatsu  </a:t>
            </a:r>
          </a:p>
          <a:p>
            <a:r>
              <a:rPr lang="de-DE" sz="2000" dirty="0">
                <a:latin typeface="Arial" panose="020B0604020202020204" pitchFamily="34" charset="0"/>
                <a:cs typeface="Arial" panose="020B0604020202020204" pitchFamily="34" charset="0"/>
              </a:rPr>
              <a:t>Körperarbeit auf einer weichen Matte am Boden, bringt die Energie in den Meridianen wieder ins Fließen</a:t>
            </a:r>
            <a:endParaRPr lang="de-AT" sz="2000" dirty="0">
              <a:latin typeface="Arial" panose="020B0604020202020204" pitchFamily="34" charset="0"/>
              <a:cs typeface="Arial" panose="020B0604020202020204" pitchFamily="34" charset="0"/>
            </a:endParaRPr>
          </a:p>
        </p:txBody>
      </p:sp>
      <p:sp>
        <p:nvSpPr>
          <p:cNvPr id="14" name="Textfeld 13">
            <a:extLst>
              <a:ext uri="{FF2B5EF4-FFF2-40B4-BE49-F238E27FC236}">
                <a16:creationId xmlns:a16="http://schemas.microsoft.com/office/drawing/2014/main" id="{8CFECA09-44F0-44DD-AE9C-2D6154824B3C}"/>
              </a:ext>
            </a:extLst>
          </p:cNvPr>
          <p:cNvSpPr txBox="1"/>
          <p:nvPr/>
        </p:nvSpPr>
        <p:spPr>
          <a:xfrm>
            <a:off x="4563125" y="4493571"/>
            <a:ext cx="3119019" cy="2000548"/>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Hanne-Marquardt-Fußreflex</a:t>
            </a:r>
            <a:r>
              <a:rPr lang="de-AT" sz="1800" dirty="0">
                <a:effectLst/>
                <a:latin typeface="Arial" panose="020B0604020202020204" pitchFamily="34" charset="0"/>
                <a:ea typeface="Calibri" panose="020F0502020204030204" pitchFamily="34" charset="0"/>
              </a:rPr>
              <a:t>®</a:t>
            </a:r>
            <a:r>
              <a:rPr lang="de-DE" sz="2200" b="1" dirty="0">
                <a:latin typeface="Arial" panose="020B0604020202020204" pitchFamily="34" charset="0"/>
                <a:cs typeface="Arial" panose="020B0604020202020204" pitchFamily="34" charset="0"/>
              </a:rPr>
              <a:t> </a:t>
            </a:r>
            <a:endParaRPr lang="de-DE" sz="22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Über die Reflexzonen der Füße kann der ganze Mensch behandelt werden</a:t>
            </a:r>
          </a:p>
        </p:txBody>
      </p:sp>
      <p:sp>
        <p:nvSpPr>
          <p:cNvPr id="15" name="Textfeld 14">
            <a:extLst>
              <a:ext uri="{FF2B5EF4-FFF2-40B4-BE49-F238E27FC236}">
                <a16:creationId xmlns:a16="http://schemas.microsoft.com/office/drawing/2014/main" id="{C940F792-076E-404F-BD16-EBF3BBDFAAD8}"/>
              </a:ext>
            </a:extLst>
          </p:cNvPr>
          <p:cNvSpPr txBox="1"/>
          <p:nvPr/>
        </p:nvSpPr>
        <p:spPr>
          <a:xfrm>
            <a:off x="7874495" y="4505356"/>
            <a:ext cx="3506678" cy="1969770"/>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Ausbildungen in </a:t>
            </a:r>
            <a:r>
              <a:rPr lang="de-DE" sz="2000" b="1" dirty="0">
                <a:latin typeface="Arial" panose="020B0604020202020204" pitchFamily="34" charset="0"/>
                <a:cs typeface="Arial" panose="020B0604020202020204" pitchFamily="34" charset="0"/>
              </a:rPr>
              <a:t>Hanne-Marquardt-Fußreflex</a:t>
            </a:r>
            <a:r>
              <a:rPr lang="de-AT" sz="1600" dirty="0">
                <a:effectLst/>
                <a:latin typeface="Arial" panose="020B0604020202020204" pitchFamily="34" charset="0"/>
                <a:ea typeface="Calibri" panose="020F0502020204030204" pitchFamily="34" charset="0"/>
              </a:rPr>
              <a:t>®</a:t>
            </a:r>
            <a:r>
              <a:rPr lang="de-DE" sz="2000" b="1" dirty="0">
                <a:latin typeface="Arial" panose="020B0604020202020204" pitchFamily="34" charset="0"/>
                <a:cs typeface="Arial" panose="020B0604020202020204" pitchFamily="34" charset="0"/>
              </a:rPr>
              <a:t> </a:t>
            </a: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Kurse für medizinisch-therapeutische Berufsbilder und Wellnesskurse für interessierte Laien</a:t>
            </a:r>
            <a:endParaRPr lang="de-AT" sz="2000" dirty="0">
              <a:latin typeface="Arial" panose="020B0604020202020204" pitchFamily="34" charset="0"/>
              <a:cs typeface="Arial" panose="020B0604020202020204" pitchFamily="34" charset="0"/>
            </a:endParaRPr>
          </a:p>
        </p:txBody>
      </p:sp>
      <p:pic>
        <p:nvPicPr>
          <p:cNvPr id="16" name="Inhaltsplatzhalter 11">
            <a:extLst>
              <a:ext uri="{FF2B5EF4-FFF2-40B4-BE49-F238E27FC236}">
                <a16:creationId xmlns:a16="http://schemas.microsoft.com/office/drawing/2014/main" id="{91A56645-F2E4-4E4E-BD03-88E8A83D4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3030" y="2472139"/>
            <a:ext cx="2971343" cy="1980895"/>
          </a:xfrm>
          <a:prstGeom prst="rect">
            <a:avLst/>
          </a:prstGeom>
        </p:spPr>
      </p:pic>
      <p:pic>
        <p:nvPicPr>
          <p:cNvPr id="17" name="Inhaltsplatzhalter 8">
            <a:extLst>
              <a:ext uri="{FF2B5EF4-FFF2-40B4-BE49-F238E27FC236}">
                <a16:creationId xmlns:a16="http://schemas.microsoft.com/office/drawing/2014/main" id="{2A59F7BF-26FC-49A3-B781-844783CAF1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4030" y="2464049"/>
            <a:ext cx="2994676" cy="1997074"/>
          </a:xfrm>
          <a:prstGeom prst="rect">
            <a:avLst/>
          </a:prstGeom>
        </p:spPr>
      </p:pic>
      <p:pic>
        <p:nvPicPr>
          <p:cNvPr id="18" name="Inhaltsplatzhalter 10">
            <a:extLst>
              <a:ext uri="{FF2B5EF4-FFF2-40B4-BE49-F238E27FC236}">
                <a16:creationId xmlns:a16="http://schemas.microsoft.com/office/drawing/2014/main" id="{EECAE6A3-98A1-4840-9417-6159E45C8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7627" y="2483840"/>
            <a:ext cx="2654455" cy="1990841"/>
          </a:xfrm>
          <a:prstGeom prst="rect">
            <a:avLst/>
          </a:prstGeom>
        </p:spPr>
      </p:pic>
      <p:pic>
        <p:nvPicPr>
          <p:cNvPr id="11" name="Grafik 10">
            <a:extLst>
              <a:ext uri="{FF2B5EF4-FFF2-40B4-BE49-F238E27FC236}">
                <a16:creationId xmlns:a16="http://schemas.microsoft.com/office/drawing/2014/main" id="{0129F3EF-0E71-410E-BAC1-5B53A49702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2934" y="1631301"/>
            <a:ext cx="1520640" cy="2280247"/>
          </a:xfrm>
          <a:prstGeom prst="rect">
            <a:avLst/>
          </a:prstGeom>
        </p:spPr>
      </p:pic>
      <p:pic>
        <p:nvPicPr>
          <p:cNvPr id="19" name="Grafik 18">
            <a:extLst>
              <a:ext uri="{FF2B5EF4-FFF2-40B4-BE49-F238E27FC236}">
                <a16:creationId xmlns:a16="http://schemas.microsoft.com/office/drawing/2014/main" id="{73DE87A2-6CFB-4C8E-AE63-A785C46379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43457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5965795" y="4041615"/>
            <a:ext cx="2974019" cy="369332"/>
          </a:xfrm>
          <a:prstGeom prst="rect">
            <a:avLst/>
          </a:prstGeom>
          <a:noFill/>
        </p:spPr>
        <p:txBody>
          <a:bodyPr wrap="square" rtlCol="0">
            <a:spAutoFit/>
          </a:bodyPr>
          <a:lstStyle/>
          <a:p>
            <a:endParaRPr lang="de-AT" dirty="0"/>
          </a:p>
        </p:txBody>
      </p:sp>
      <p:sp>
        <p:nvSpPr>
          <p:cNvPr id="7" name="Textfeld 6">
            <a:extLst>
              <a:ext uri="{FF2B5EF4-FFF2-40B4-BE49-F238E27FC236}">
                <a16:creationId xmlns:a16="http://schemas.microsoft.com/office/drawing/2014/main" id="{47CB29B3-C10D-4E55-8B7E-686AA69E2AC9}"/>
              </a:ext>
            </a:extLst>
          </p:cNvPr>
          <p:cNvSpPr txBox="1"/>
          <p:nvPr/>
        </p:nvSpPr>
        <p:spPr>
          <a:xfrm>
            <a:off x="745724" y="1499883"/>
            <a:ext cx="11008311"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Rosemarie Haider – Gastrosophische Praxis</a:t>
            </a:r>
            <a:endParaRPr lang="de-AT" sz="4000" b="1" dirty="0">
              <a:solidFill>
                <a:srgbClr val="C00000"/>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55267943-F2C4-4323-80F1-D646D47F48C3}"/>
              </a:ext>
            </a:extLst>
          </p:cNvPr>
          <p:cNvSpPr txBox="1"/>
          <p:nvPr/>
        </p:nvSpPr>
        <p:spPr>
          <a:xfrm>
            <a:off x="1189697" y="1208639"/>
            <a:ext cx="5583966" cy="400110"/>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5082 Grödig, Oberfeldstraße 6b</a:t>
            </a:r>
            <a:endParaRPr lang="de-AT" sz="2000" dirty="0">
              <a:solidFill>
                <a:schemeClr val="bg1"/>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40654E5C-B55E-443D-947B-DFE17277EB7A}"/>
              </a:ext>
            </a:extLst>
          </p:cNvPr>
          <p:cNvSpPr txBox="1"/>
          <p:nvPr/>
        </p:nvSpPr>
        <p:spPr>
          <a:xfrm>
            <a:off x="1176426" y="4510587"/>
            <a:ext cx="4953738" cy="1969770"/>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Vorträge  </a:t>
            </a:r>
          </a:p>
          <a:p>
            <a:r>
              <a:rPr lang="de-DE" sz="2000" b="1" dirty="0">
                <a:latin typeface="Arial" panose="020B0604020202020204" pitchFamily="34" charset="0"/>
                <a:cs typeface="Arial" panose="020B0604020202020204" pitchFamily="34" charset="0"/>
              </a:rPr>
              <a:t>„Wissen ist Macht“</a:t>
            </a: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Fundierte Wissensvermittlung rund um Ernährungs- und Kochthemen</a:t>
            </a: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Gerne auch individuelle Wunschthemen</a:t>
            </a:r>
          </a:p>
        </p:txBody>
      </p:sp>
      <p:sp>
        <p:nvSpPr>
          <p:cNvPr id="14" name="Textfeld 13">
            <a:extLst>
              <a:ext uri="{FF2B5EF4-FFF2-40B4-BE49-F238E27FC236}">
                <a16:creationId xmlns:a16="http://schemas.microsoft.com/office/drawing/2014/main" id="{8CFECA09-44F0-44DD-AE9C-2D6154824B3C}"/>
              </a:ext>
            </a:extLst>
          </p:cNvPr>
          <p:cNvSpPr txBox="1"/>
          <p:nvPr/>
        </p:nvSpPr>
        <p:spPr>
          <a:xfrm>
            <a:off x="6264594" y="4494135"/>
            <a:ext cx="5045469" cy="2277547"/>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Workshops </a:t>
            </a:r>
            <a:endParaRPr lang="de-DE" sz="2200" dirty="0">
              <a:latin typeface="Arial" panose="020B0604020202020204" pitchFamily="34" charset="0"/>
              <a:cs typeface="Arial" panose="020B0604020202020204" pitchFamily="34" charset="0"/>
            </a:endParaRPr>
          </a:p>
          <a:p>
            <a:r>
              <a:rPr lang="de-DE" sz="2000" b="1" dirty="0">
                <a:latin typeface="Arial" panose="020B0604020202020204" pitchFamily="34" charset="0"/>
                <a:cs typeface="Arial" panose="020B0604020202020204" pitchFamily="34" charset="0"/>
              </a:rPr>
              <a:t>„Gemeinsam ans Ziel kommen“</a:t>
            </a: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Weitergabe von langjähriger Erfahrung und Know-how im Bereich Ernährung, Geschmack und Genuss</a:t>
            </a: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Begeisterung und Motivation für das „Selberkochen“ vermitteln</a:t>
            </a:r>
          </a:p>
        </p:txBody>
      </p:sp>
      <p:pic>
        <p:nvPicPr>
          <p:cNvPr id="9" name="Inhaltsplatzhalter 9" descr="Variante_klein.pdf">
            <a:extLst>
              <a:ext uri="{FF2B5EF4-FFF2-40B4-BE49-F238E27FC236}">
                <a16:creationId xmlns:a16="http://schemas.microsoft.com/office/drawing/2014/main" id="{B1CB091A-5673-4EB7-BF78-C235109BE932}"/>
              </a:ext>
            </a:extLst>
          </p:cNvPr>
          <p:cNvPicPr>
            <a:picLocks noChangeAspect="1"/>
          </p:cNvPicPr>
          <p:nvPr/>
        </p:nvPicPr>
        <p:blipFill>
          <a:blip r:embed="rId2" cstate="hqprint">
            <a:extLst>
              <a:ext uri="{28A0092B-C50C-407E-A947-70E740481C1C}">
                <a14:useLocalDpi xmlns:a14="http://schemas.microsoft.com/office/drawing/2010/main"/>
              </a:ext>
            </a:extLst>
          </a:blip>
          <a:srcRect t="7519" b="7519"/>
          <a:stretch>
            <a:fillRect/>
          </a:stretch>
        </p:blipFill>
        <p:spPr>
          <a:xfrm>
            <a:off x="745724" y="-299820"/>
            <a:ext cx="3441550" cy="1969066"/>
          </a:xfrm>
          <a:prstGeom prst="rect">
            <a:avLst/>
          </a:prstGeom>
        </p:spPr>
      </p:pic>
      <p:pic>
        <p:nvPicPr>
          <p:cNvPr id="21" name="Inhaltsplatzhalter 3">
            <a:extLst>
              <a:ext uri="{FF2B5EF4-FFF2-40B4-BE49-F238E27FC236}">
                <a16:creationId xmlns:a16="http://schemas.microsoft.com/office/drawing/2014/main" id="{82A83D1F-9B62-410C-BC32-2EF0D7C4554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477" t="-15817" b="-13155"/>
          <a:stretch/>
        </p:blipFill>
        <p:spPr>
          <a:xfrm flipH="1">
            <a:off x="1594809" y="1805711"/>
            <a:ext cx="2284731" cy="2976283"/>
          </a:xfrm>
          <a:prstGeom prst="rect">
            <a:avLst/>
          </a:prstGeom>
        </p:spPr>
      </p:pic>
      <p:pic>
        <p:nvPicPr>
          <p:cNvPr id="8" name="Grafik 7">
            <a:extLst>
              <a:ext uri="{FF2B5EF4-FFF2-40B4-BE49-F238E27FC236}">
                <a16:creationId xmlns:a16="http://schemas.microsoft.com/office/drawing/2014/main" id="{BD9149DE-D272-42FB-A871-95A89F630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5369" y="2278550"/>
            <a:ext cx="2615699" cy="2172168"/>
          </a:xfrm>
          <a:prstGeom prst="rect">
            <a:avLst/>
          </a:prstGeom>
        </p:spPr>
      </p:pic>
      <p:pic>
        <p:nvPicPr>
          <p:cNvPr id="12" name="Grafik 11">
            <a:extLst>
              <a:ext uri="{FF2B5EF4-FFF2-40B4-BE49-F238E27FC236}">
                <a16:creationId xmlns:a16="http://schemas.microsoft.com/office/drawing/2014/main" id="{4812CB99-AB61-447A-B386-5BF735363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222952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5965795" y="4041615"/>
            <a:ext cx="2974019" cy="369332"/>
          </a:xfrm>
          <a:prstGeom prst="rect">
            <a:avLst/>
          </a:prstGeom>
          <a:noFill/>
        </p:spPr>
        <p:txBody>
          <a:bodyPr wrap="square" rtlCol="0">
            <a:spAutoFit/>
          </a:bodyPr>
          <a:lstStyle/>
          <a:p>
            <a:endParaRPr lang="de-AT" dirty="0"/>
          </a:p>
        </p:txBody>
      </p:sp>
      <p:sp>
        <p:nvSpPr>
          <p:cNvPr id="7" name="Textfeld 6">
            <a:extLst>
              <a:ext uri="{FF2B5EF4-FFF2-40B4-BE49-F238E27FC236}">
                <a16:creationId xmlns:a16="http://schemas.microsoft.com/office/drawing/2014/main" id="{47CB29B3-C10D-4E55-8B7E-686AA69E2AC9}"/>
              </a:ext>
            </a:extLst>
          </p:cNvPr>
          <p:cNvSpPr txBox="1"/>
          <p:nvPr/>
        </p:nvSpPr>
        <p:spPr>
          <a:xfrm>
            <a:off x="745724" y="1499883"/>
            <a:ext cx="11008311"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Rosemarie Haider – Gastrosophische Praxis</a:t>
            </a:r>
            <a:endParaRPr lang="de-AT" sz="4000" b="1" dirty="0">
              <a:solidFill>
                <a:srgbClr val="C00000"/>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55267943-F2C4-4323-80F1-D646D47F48C3}"/>
              </a:ext>
            </a:extLst>
          </p:cNvPr>
          <p:cNvSpPr txBox="1"/>
          <p:nvPr/>
        </p:nvSpPr>
        <p:spPr>
          <a:xfrm>
            <a:off x="1189697" y="1208639"/>
            <a:ext cx="5583966" cy="400110"/>
          </a:xfrm>
          <a:prstGeom prst="rect">
            <a:avLst/>
          </a:prstGeom>
          <a:noFill/>
        </p:spPr>
        <p:txBody>
          <a:bodyPr wrap="square" rtlCol="0">
            <a:spAutoFit/>
          </a:bodyPr>
          <a:lstStyle/>
          <a:p>
            <a:r>
              <a:rPr lang="de-DE" sz="2000" dirty="0">
                <a:solidFill>
                  <a:schemeClr val="bg1"/>
                </a:solidFill>
                <a:latin typeface="Arial" panose="020B0604020202020204" pitchFamily="34" charset="0"/>
                <a:cs typeface="Arial" panose="020B0604020202020204" pitchFamily="34" charset="0"/>
              </a:rPr>
              <a:t>5082 Grödig, Oberfeldstraße 6b</a:t>
            </a:r>
            <a:endParaRPr lang="de-AT" sz="2000" dirty="0">
              <a:solidFill>
                <a:schemeClr val="bg1"/>
              </a:solidFill>
              <a:latin typeface="Arial" panose="020B0604020202020204" pitchFamily="34" charset="0"/>
              <a:cs typeface="Arial" panose="020B0604020202020204" pitchFamily="34" charset="0"/>
            </a:endParaRPr>
          </a:p>
        </p:txBody>
      </p:sp>
      <p:sp>
        <p:nvSpPr>
          <p:cNvPr id="13" name="Textfeld 12">
            <a:extLst>
              <a:ext uri="{FF2B5EF4-FFF2-40B4-BE49-F238E27FC236}">
                <a16:creationId xmlns:a16="http://schemas.microsoft.com/office/drawing/2014/main" id="{40654E5C-B55E-443D-947B-DFE17277EB7A}"/>
              </a:ext>
            </a:extLst>
          </p:cNvPr>
          <p:cNvSpPr txBox="1"/>
          <p:nvPr/>
        </p:nvSpPr>
        <p:spPr>
          <a:xfrm>
            <a:off x="929873" y="4174560"/>
            <a:ext cx="4953738" cy="1969770"/>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Private Cooking  </a:t>
            </a:r>
          </a:p>
          <a:p>
            <a:r>
              <a:rPr lang="de-DE" sz="2000" b="1" dirty="0">
                <a:latin typeface="Arial" panose="020B0604020202020204" pitchFamily="34" charset="0"/>
                <a:cs typeface="Arial" panose="020B0604020202020204" pitchFamily="34" charset="0"/>
              </a:rPr>
              <a:t>„Zu Gast im eigenen Haus“</a:t>
            </a: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Eine Art Lifestyle für Feierlichkeiten im kleinen Kreis</a:t>
            </a: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Lassen Sie sich in den eigenen vier Wänden bekochen</a:t>
            </a:r>
          </a:p>
        </p:txBody>
      </p:sp>
      <p:sp>
        <p:nvSpPr>
          <p:cNvPr id="14" name="Textfeld 13">
            <a:extLst>
              <a:ext uri="{FF2B5EF4-FFF2-40B4-BE49-F238E27FC236}">
                <a16:creationId xmlns:a16="http://schemas.microsoft.com/office/drawing/2014/main" id="{8CFECA09-44F0-44DD-AE9C-2D6154824B3C}"/>
              </a:ext>
            </a:extLst>
          </p:cNvPr>
          <p:cNvSpPr txBox="1"/>
          <p:nvPr/>
        </p:nvSpPr>
        <p:spPr>
          <a:xfrm>
            <a:off x="6130164" y="4202810"/>
            <a:ext cx="5835670" cy="2585323"/>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Ernährungsberatung </a:t>
            </a:r>
            <a:endParaRPr lang="de-DE" sz="2200" dirty="0">
              <a:latin typeface="Arial" panose="020B0604020202020204" pitchFamily="34" charset="0"/>
              <a:cs typeface="Arial" panose="020B0604020202020204" pitchFamily="34" charset="0"/>
            </a:endParaRPr>
          </a:p>
          <a:p>
            <a:r>
              <a:rPr lang="de-DE" sz="2000" b="1" dirty="0">
                <a:latin typeface="Arial" panose="020B0604020202020204" pitchFamily="34" charset="0"/>
                <a:cs typeface="Arial" panose="020B0604020202020204" pitchFamily="34" charset="0"/>
              </a:rPr>
              <a:t>„Du bist, was du isst“</a:t>
            </a: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Beratung nach den neuesten Erkenntnissen, zugeschnitten auf die individuellen Bedürfnisse und die Lebenssituation</a:t>
            </a: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Eine gesunde und ausgewogene Ernährung leistet einen wesentlichen Beitrag zur Lebensqualität</a:t>
            </a:r>
          </a:p>
        </p:txBody>
      </p:sp>
      <p:pic>
        <p:nvPicPr>
          <p:cNvPr id="9" name="Inhaltsplatzhalter 9" descr="Variante_klein.pdf">
            <a:extLst>
              <a:ext uri="{FF2B5EF4-FFF2-40B4-BE49-F238E27FC236}">
                <a16:creationId xmlns:a16="http://schemas.microsoft.com/office/drawing/2014/main" id="{B1CB091A-5673-4EB7-BF78-C235109BE932}"/>
              </a:ext>
            </a:extLst>
          </p:cNvPr>
          <p:cNvPicPr>
            <a:picLocks noChangeAspect="1"/>
          </p:cNvPicPr>
          <p:nvPr/>
        </p:nvPicPr>
        <p:blipFill>
          <a:blip r:embed="rId2" cstate="hqprint">
            <a:extLst>
              <a:ext uri="{28A0092B-C50C-407E-A947-70E740481C1C}">
                <a14:useLocalDpi xmlns:a14="http://schemas.microsoft.com/office/drawing/2010/main"/>
              </a:ext>
            </a:extLst>
          </a:blip>
          <a:srcRect t="7519" b="7519"/>
          <a:stretch>
            <a:fillRect/>
          </a:stretch>
        </p:blipFill>
        <p:spPr>
          <a:xfrm>
            <a:off x="745724" y="-299820"/>
            <a:ext cx="3441550" cy="1969066"/>
          </a:xfrm>
          <a:prstGeom prst="rect">
            <a:avLst/>
          </a:prstGeom>
        </p:spPr>
      </p:pic>
      <p:pic>
        <p:nvPicPr>
          <p:cNvPr id="12" name="Inhaltsplatzhalter 3">
            <a:extLst>
              <a:ext uri="{FF2B5EF4-FFF2-40B4-BE49-F238E27FC236}">
                <a16:creationId xmlns:a16="http://schemas.microsoft.com/office/drawing/2014/main" id="{4C38241F-CA45-45CB-8008-CEE43AE1BF9D}"/>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051203" y="2219440"/>
            <a:ext cx="3434143" cy="1795535"/>
          </a:xfrm>
          <a:prstGeom prst="rect">
            <a:avLst/>
          </a:prstGeom>
        </p:spPr>
      </p:pic>
      <p:pic>
        <p:nvPicPr>
          <p:cNvPr id="15" name="Bild 5">
            <a:extLst>
              <a:ext uri="{FF2B5EF4-FFF2-40B4-BE49-F238E27FC236}">
                <a16:creationId xmlns:a16="http://schemas.microsoft.com/office/drawing/2014/main" id="{D29831EC-38F5-4DE5-BC13-F9056C9FA9A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249879" y="2207769"/>
            <a:ext cx="3192282" cy="1795535"/>
          </a:xfrm>
          <a:prstGeom prst="rect">
            <a:avLst/>
          </a:prstGeom>
        </p:spPr>
      </p:pic>
      <p:pic>
        <p:nvPicPr>
          <p:cNvPr id="3074" name="Picture 2" descr="Rosemarie Haider, MAS | Vitalakademie Österreich">
            <a:extLst>
              <a:ext uri="{FF2B5EF4-FFF2-40B4-BE49-F238E27FC236}">
                <a16:creationId xmlns:a16="http://schemas.microsoft.com/office/drawing/2014/main" id="{D3EB71A9-E556-4215-875F-4381BECF7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1410" y="2598325"/>
            <a:ext cx="2050279" cy="2050279"/>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5C5CF1EA-138B-4689-9008-B1BAEAAB87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41240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6"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5965795" y="4041615"/>
            <a:ext cx="2974019" cy="369332"/>
          </a:xfrm>
          <a:prstGeom prst="rect">
            <a:avLst/>
          </a:prstGeom>
          <a:noFill/>
        </p:spPr>
        <p:txBody>
          <a:bodyPr wrap="square" rtlCol="0">
            <a:spAutoFit/>
          </a:bodyPr>
          <a:lstStyle/>
          <a:p>
            <a:endParaRPr lang="de-AT" dirty="0"/>
          </a:p>
        </p:txBody>
      </p:sp>
      <p:sp>
        <p:nvSpPr>
          <p:cNvPr id="7" name="Textfeld 6">
            <a:extLst>
              <a:ext uri="{FF2B5EF4-FFF2-40B4-BE49-F238E27FC236}">
                <a16:creationId xmlns:a16="http://schemas.microsoft.com/office/drawing/2014/main" id="{47CB29B3-C10D-4E55-8B7E-686AA69E2AC9}"/>
              </a:ext>
            </a:extLst>
          </p:cNvPr>
          <p:cNvSpPr txBox="1"/>
          <p:nvPr/>
        </p:nvSpPr>
        <p:spPr>
          <a:xfrm>
            <a:off x="914401" y="1538037"/>
            <a:ext cx="11416684"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Dr. Wolfgang </a:t>
            </a:r>
            <a:r>
              <a:rPr lang="de-DE" sz="4000" b="1" dirty="0" err="1">
                <a:solidFill>
                  <a:srgbClr val="C00000"/>
                </a:solidFill>
                <a:latin typeface="Arial" panose="020B0604020202020204" pitchFamily="34" charset="0"/>
                <a:cs typeface="Arial" panose="020B0604020202020204" pitchFamily="34" charset="0"/>
              </a:rPr>
              <a:t>Worliczek</a:t>
            </a:r>
            <a:r>
              <a:rPr lang="de-DE" sz="4000" b="1" dirty="0">
                <a:solidFill>
                  <a:srgbClr val="C00000"/>
                </a:solidFill>
                <a:latin typeface="Arial" panose="020B0604020202020204" pitchFamily="34" charset="0"/>
                <a:cs typeface="Arial" panose="020B0604020202020204" pitchFamily="34" charset="0"/>
              </a:rPr>
              <a:t> – der Elterncoach</a:t>
            </a:r>
            <a:endParaRPr lang="de-AT" sz="4000" b="1" dirty="0">
              <a:solidFill>
                <a:srgbClr val="C00000"/>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779CF0AC-9BDC-44BF-9238-B6D7E125A607}"/>
              </a:ext>
            </a:extLst>
          </p:cNvPr>
          <p:cNvSpPr txBox="1"/>
          <p:nvPr/>
        </p:nvSpPr>
        <p:spPr>
          <a:xfrm>
            <a:off x="6323862" y="2323181"/>
            <a:ext cx="5581093" cy="769441"/>
          </a:xfrm>
          <a:prstGeom prst="rect">
            <a:avLst/>
          </a:prstGeom>
          <a:noFill/>
        </p:spPr>
        <p:txBody>
          <a:bodyPr wrap="square" rtlCol="0">
            <a:spAutoFit/>
          </a:bodyPr>
          <a:lstStyle/>
          <a:p>
            <a:r>
              <a:rPr lang="de-DE" sz="2200" b="1" dirty="0">
                <a:latin typeface="Arial" panose="020B0604020202020204" pitchFamily="34" charset="0"/>
                <a:cs typeface="Arial" panose="020B0604020202020204" pitchFamily="34" charset="0"/>
              </a:rPr>
              <a:t>Erfüllen Sie sich Ihren Wunsch nach einem guten Miteinander in der Familie!</a:t>
            </a:r>
          </a:p>
        </p:txBody>
      </p:sp>
      <p:sp>
        <p:nvSpPr>
          <p:cNvPr id="6" name="Textfeld 5">
            <a:extLst>
              <a:ext uri="{FF2B5EF4-FFF2-40B4-BE49-F238E27FC236}">
                <a16:creationId xmlns:a16="http://schemas.microsoft.com/office/drawing/2014/main" id="{0AF2864E-FDA0-474F-A539-2C4179F6C0E0}"/>
              </a:ext>
            </a:extLst>
          </p:cNvPr>
          <p:cNvSpPr txBox="1"/>
          <p:nvPr/>
        </p:nvSpPr>
        <p:spPr>
          <a:xfrm>
            <a:off x="742769" y="2364233"/>
            <a:ext cx="5581093" cy="4093428"/>
          </a:xfrm>
          <a:prstGeom prst="rect">
            <a:avLst/>
          </a:prstGeom>
          <a:noFill/>
        </p:spPr>
        <p:txBody>
          <a:bodyPr wrap="square" rtlCol="0">
            <a:spAutoFit/>
          </a:bodyPr>
          <a:lstStyle/>
          <a:p>
            <a:pPr marL="0" indent="0">
              <a:buNone/>
            </a:pPr>
            <a:r>
              <a:rPr lang="de-DE" sz="2200" b="1" i="1" dirty="0">
                <a:latin typeface="Arial" panose="020B0604020202020204" pitchFamily="34" charset="0"/>
                <a:cs typeface="Arial" panose="020B0604020202020204" pitchFamily="34" charset="0"/>
              </a:rPr>
              <a:t>Damit es in der Familie „rund läuft“:</a:t>
            </a:r>
          </a:p>
          <a:p>
            <a:pPr marL="0" indent="0">
              <a:buNone/>
            </a:pPr>
            <a:endParaRPr lang="de-DE" sz="2000" b="1" i="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Beratung von Eltern und Kindern in herausfordernden Erziehungssituationen</a:t>
            </a:r>
          </a:p>
          <a:p>
            <a:pPr marL="342900" indent="-342900">
              <a:buFont typeface="Wingdings" panose="05000000000000000000" pitchFamily="2" charset="2"/>
              <a:buChar char="Ø"/>
            </a:pPr>
            <a:endParaRPr lang="de-DE"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Entwicklung individueller Lösungsstrategien, um Kinder und Jugendliche mit achtsamer und wertschätzender Präsenz und Konsequenz begleiten, führen </a:t>
            </a:r>
            <a:r>
              <a:rPr lang="de-DE" sz="2000">
                <a:latin typeface="Arial" panose="020B0604020202020204" pitchFamily="34" charset="0"/>
                <a:cs typeface="Arial" panose="020B0604020202020204" pitchFamily="34" charset="0"/>
              </a:rPr>
              <a:t>und erziehen </a:t>
            </a:r>
            <a:r>
              <a:rPr lang="de-DE" sz="2000" dirty="0">
                <a:latin typeface="Arial" panose="020B0604020202020204" pitchFamily="34" charset="0"/>
                <a:cs typeface="Arial" panose="020B0604020202020204" pitchFamily="34" charset="0"/>
              </a:rPr>
              <a:t>zu können</a:t>
            </a:r>
          </a:p>
          <a:p>
            <a:pPr marL="342900" indent="-342900">
              <a:buFont typeface="Wingdings" panose="05000000000000000000" pitchFamily="2" charset="2"/>
              <a:buChar char="Ø"/>
            </a:pPr>
            <a:endParaRPr lang="de-DE" sz="2000"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de-DE" sz="2000" dirty="0">
                <a:latin typeface="Arial" panose="020B0604020202020204" pitchFamily="34" charset="0"/>
                <a:cs typeface="Arial" panose="020B0604020202020204" pitchFamily="34" charset="0"/>
              </a:rPr>
              <a:t>Hilfen zum Spannungsabbau im familiären Netzwerk</a:t>
            </a:r>
          </a:p>
        </p:txBody>
      </p:sp>
      <p:pic>
        <p:nvPicPr>
          <p:cNvPr id="11" name="Grafik 10">
            <a:extLst>
              <a:ext uri="{FF2B5EF4-FFF2-40B4-BE49-F238E27FC236}">
                <a16:creationId xmlns:a16="http://schemas.microsoft.com/office/drawing/2014/main" id="{17B1D272-ED4C-4E15-BF40-66D42ACD9259}"/>
              </a:ext>
            </a:extLst>
          </p:cNvPr>
          <p:cNvPicPr>
            <a:picLocks noChangeAspect="1"/>
          </p:cNvPicPr>
          <p:nvPr/>
        </p:nvPicPr>
        <p:blipFill>
          <a:blip r:embed="rId2"/>
          <a:stretch>
            <a:fillRect/>
          </a:stretch>
        </p:blipFill>
        <p:spPr>
          <a:xfrm>
            <a:off x="7623898" y="3338844"/>
            <a:ext cx="2981020" cy="1989690"/>
          </a:xfrm>
          <a:prstGeom prst="rect">
            <a:avLst/>
          </a:prstGeom>
          <a:ln w="0">
            <a:solidFill>
              <a:schemeClr val="accent1">
                <a:alpha val="0"/>
              </a:schemeClr>
            </a:solidFill>
          </a:ln>
          <a:effectLst>
            <a:softEdge rad="101600"/>
          </a:effectLst>
        </p:spPr>
      </p:pic>
      <p:sp>
        <p:nvSpPr>
          <p:cNvPr id="12" name="Textfeld 11">
            <a:extLst>
              <a:ext uri="{FF2B5EF4-FFF2-40B4-BE49-F238E27FC236}">
                <a16:creationId xmlns:a16="http://schemas.microsoft.com/office/drawing/2014/main" id="{F8ACED90-D50A-46B3-AB80-45391D34EFFC}"/>
              </a:ext>
            </a:extLst>
          </p:cNvPr>
          <p:cNvSpPr txBox="1"/>
          <p:nvPr/>
        </p:nvSpPr>
        <p:spPr>
          <a:xfrm>
            <a:off x="6969302" y="5384974"/>
            <a:ext cx="4479929" cy="1107996"/>
          </a:xfrm>
          <a:prstGeom prst="rect">
            <a:avLst/>
          </a:prstGeom>
          <a:noFill/>
        </p:spPr>
        <p:txBody>
          <a:bodyPr wrap="square" rtlCol="0">
            <a:spAutoFit/>
          </a:bodyPr>
          <a:lstStyle/>
          <a:p>
            <a:pPr marL="0" indent="0">
              <a:buNone/>
            </a:pPr>
            <a:r>
              <a:rPr lang="de-DE" sz="2200" b="1" dirty="0">
                <a:latin typeface="Arial" panose="020B0604020202020204" pitchFamily="34" charset="0"/>
                <a:cs typeface="Arial" panose="020B0604020202020204" pitchFamily="34" charset="0"/>
              </a:rPr>
              <a:t>Eine Beratung bei Dr. </a:t>
            </a:r>
            <a:r>
              <a:rPr lang="de-DE" sz="2200" b="1" dirty="0" err="1">
                <a:latin typeface="Arial" panose="020B0604020202020204" pitchFamily="34" charset="0"/>
                <a:cs typeface="Arial" panose="020B0604020202020204" pitchFamily="34" charset="0"/>
              </a:rPr>
              <a:t>Worliczek</a:t>
            </a:r>
            <a:r>
              <a:rPr lang="de-DE" sz="2200" b="1" dirty="0">
                <a:latin typeface="Arial" panose="020B0604020202020204" pitchFamily="34" charset="0"/>
                <a:cs typeface="Arial" panose="020B0604020202020204" pitchFamily="34" charset="0"/>
              </a:rPr>
              <a:t> bringt Sie ohne unnötige Umwege Ihrem Ziel näher!</a:t>
            </a:r>
          </a:p>
        </p:txBody>
      </p:sp>
      <p:pic>
        <p:nvPicPr>
          <p:cNvPr id="13" name="Grafik 12">
            <a:extLst>
              <a:ext uri="{FF2B5EF4-FFF2-40B4-BE49-F238E27FC236}">
                <a16:creationId xmlns:a16="http://schemas.microsoft.com/office/drawing/2014/main" id="{EF4870C6-083D-4B52-AA9F-214870E74C52}"/>
              </a:ext>
            </a:extLst>
          </p:cNvPr>
          <p:cNvPicPr>
            <a:picLocks noChangeAspect="1"/>
          </p:cNvPicPr>
          <p:nvPr/>
        </p:nvPicPr>
        <p:blipFill>
          <a:blip r:embed="rId3"/>
          <a:stretch>
            <a:fillRect/>
          </a:stretch>
        </p:blipFill>
        <p:spPr>
          <a:xfrm>
            <a:off x="3088181" y="71886"/>
            <a:ext cx="1698191" cy="1588237"/>
          </a:xfrm>
          <a:prstGeom prst="rect">
            <a:avLst/>
          </a:prstGeom>
        </p:spPr>
      </p:pic>
      <p:pic>
        <p:nvPicPr>
          <p:cNvPr id="14" name="Grafik 13">
            <a:extLst>
              <a:ext uri="{FF2B5EF4-FFF2-40B4-BE49-F238E27FC236}">
                <a16:creationId xmlns:a16="http://schemas.microsoft.com/office/drawing/2014/main" id="{D8DF06E4-36F1-4E12-9CE0-7BC10CDC12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321000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D68F410F-4765-4341-9FF1-84E53E6A3BE1}"/>
              </a:ext>
            </a:extLst>
          </p:cNvPr>
          <p:cNvSpPr txBox="1"/>
          <p:nvPr/>
        </p:nvSpPr>
        <p:spPr>
          <a:xfrm>
            <a:off x="6773663" y="1198485"/>
            <a:ext cx="4793942" cy="353943"/>
          </a:xfrm>
          <a:prstGeom prst="rect">
            <a:avLst/>
          </a:prstGeom>
          <a:noFill/>
        </p:spPr>
        <p:txBody>
          <a:bodyPr wrap="square" rtlCol="0">
            <a:spAutoFit/>
          </a:bodyPr>
          <a:lstStyle/>
          <a:p>
            <a:pPr algn="ctr"/>
            <a:r>
              <a:rPr lang="de-DE" sz="1700" dirty="0">
                <a:latin typeface="Arial" panose="020B0604020202020204" pitchFamily="34" charset="0"/>
                <a:cs typeface="Arial" panose="020B0604020202020204" pitchFamily="34" charset="0"/>
              </a:rPr>
              <a:t>Deine Experte</a:t>
            </a:r>
            <a:r>
              <a:rPr lang="de-AT" sz="1700" dirty="0">
                <a:latin typeface="Arial" panose="020B0604020202020204" pitchFamily="34" charset="0"/>
                <a:cs typeface="Arial" panose="020B0604020202020204" pitchFamily="34" charset="0"/>
              </a:rPr>
              <a:t>n für Gesundheit in Salzburg</a:t>
            </a:r>
            <a:endParaRPr lang="de-DE" sz="17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5B68014-37B0-4B0C-A9DF-4CFA09565808}"/>
              </a:ext>
            </a:extLst>
          </p:cNvPr>
          <p:cNvSpPr txBox="1"/>
          <p:nvPr/>
        </p:nvSpPr>
        <p:spPr>
          <a:xfrm>
            <a:off x="5965795" y="4041615"/>
            <a:ext cx="2974019" cy="369332"/>
          </a:xfrm>
          <a:prstGeom prst="rect">
            <a:avLst/>
          </a:prstGeom>
          <a:noFill/>
        </p:spPr>
        <p:txBody>
          <a:bodyPr wrap="square" rtlCol="0">
            <a:spAutoFit/>
          </a:bodyPr>
          <a:lstStyle/>
          <a:p>
            <a:endParaRPr lang="de-AT" dirty="0"/>
          </a:p>
        </p:txBody>
      </p:sp>
      <p:sp>
        <p:nvSpPr>
          <p:cNvPr id="7" name="Textfeld 6">
            <a:extLst>
              <a:ext uri="{FF2B5EF4-FFF2-40B4-BE49-F238E27FC236}">
                <a16:creationId xmlns:a16="http://schemas.microsoft.com/office/drawing/2014/main" id="{47CB29B3-C10D-4E55-8B7E-686AA69E2AC9}"/>
              </a:ext>
            </a:extLst>
          </p:cNvPr>
          <p:cNvSpPr txBox="1"/>
          <p:nvPr/>
        </p:nvSpPr>
        <p:spPr>
          <a:xfrm>
            <a:off x="914401" y="1538037"/>
            <a:ext cx="11416684" cy="707886"/>
          </a:xfrm>
          <a:prstGeom prst="rect">
            <a:avLst/>
          </a:prstGeom>
          <a:noFill/>
        </p:spPr>
        <p:txBody>
          <a:bodyPr wrap="square" rtlCol="0">
            <a:spAutoFit/>
          </a:bodyPr>
          <a:lstStyle/>
          <a:p>
            <a:r>
              <a:rPr lang="de-DE" sz="4000" b="1" dirty="0">
                <a:solidFill>
                  <a:srgbClr val="C00000"/>
                </a:solidFill>
                <a:latin typeface="Arial" panose="020B0604020202020204" pitchFamily="34" charset="0"/>
                <a:cs typeface="Arial" panose="020B0604020202020204" pitchFamily="34" charset="0"/>
              </a:rPr>
              <a:t>Dr. Wolfgang </a:t>
            </a:r>
            <a:r>
              <a:rPr lang="de-DE" sz="4000" b="1" dirty="0" err="1">
                <a:solidFill>
                  <a:srgbClr val="C00000"/>
                </a:solidFill>
                <a:latin typeface="Arial" panose="020B0604020202020204" pitchFamily="34" charset="0"/>
                <a:cs typeface="Arial" panose="020B0604020202020204" pitchFamily="34" charset="0"/>
              </a:rPr>
              <a:t>Worliczek</a:t>
            </a:r>
            <a:r>
              <a:rPr lang="de-DE" sz="4000" b="1" dirty="0">
                <a:solidFill>
                  <a:srgbClr val="C00000"/>
                </a:solidFill>
                <a:latin typeface="Arial" panose="020B0604020202020204" pitchFamily="34" charset="0"/>
                <a:cs typeface="Arial" panose="020B0604020202020204" pitchFamily="34" charset="0"/>
              </a:rPr>
              <a:t> – der Elterncoach</a:t>
            </a:r>
            <a:endParaRPr lang="de-AT" sz="4000" b="1" dirty="0">
              <a:solidFill>
                <a:srgbClr val="C00000"/>
              </a:solidFill>
              <a:latin typeface="Arial" panose="020B0604020202020204" pitchFamily="34" charset="0"/>
              <a:cs typeface="Arial" panose="020B0604020202020204" pitchFamily="34" charset="0"/>
            </a:endParaRPr>
          </a:p>
        </p:txBody>
      </p:sp>
      <p:pic>
        <p:nvPicPr>
          <p:cNvPr id="13" name="Grafik 12">
            <a:extLst>
              <a:ext uri="{FF2B5EF4-FFF2-40B4-BE49-F238E27FC236}">
                <a16:creationId xmlns:a16="http://schemas.microsoft.com/office/drawing/2014/main" id="{EF4870C6-083D-4B52-AA9F-214870E74C52}"/>
              </a:ext>
            </a:extLst>
          </p:cNvPr>
          <p:cNvPicPr>
            <a:picLocks noChangeAspect="1"/>
          </p:cNvPicPr>
          <p:nvPr/>
        </p:nvPicPr>
        <p:blipFill>
          <a:blip r:embed="rId2"/>
          <a:stretch>
            <a:fillRect/>
          </a:stretch>
        </p:blipFill>
        <p:spPr>
          <a:xfrm>
            <a:off x="3088181" y="71886"/>
            <a:ext cx="1698191" cy="1588237"/>
          </a:xfrm>
          <a:prstGeom prst="rect">
            <a:avLst/>
          </a:prstGeom>
        </p:spPr>
      </p:pic>
      <p:sp>
        <p:nvSpPr>
          <p:cNvPr id="8" name="Textfeld 7">
            <a:extLst>
              <a:ext uri="{FF2B5EF4-FFF2-40B4-BE49-F238E27FC236}">
                <a16:creationId xmlns:a16="http://schemas.microsoft.com/office/drawing/2014/main" id="{86797F74-F3D2-4D2A-BA1A-DE2ABDA1CD37}"/>
              </a:ext>
            </a:extLst>
          </p:cNvPr>
          <p:cNvSpPr txBox="1"/>
          <p:nvPr/>
        </p:nvSpPr>
        <p:spPr>
          <a:xfrm>
            <a:off x="914401" y="2254529"/>
            <a:ext cx="8842159" cy="4401205"/>
          </a:xfrm>
          <a:prstGeom prst="rect">
            <a:avLst/>
          </a:prstGeom>
          <a:noFill/>
        </p:spPr>
        <p:txBody>
          <a:bodyPr wrap="square" rtlCol="0">
            <a:spAutoFit/>
          </a:bodyPr>
          <a:lstStyle/>
          <a:p>
            <a:r>
              <a:rPr lang="de-DE" sz="2800" dirty="0">
                <a:latin typeface="Arial" panose="020B0604020202020204" pitchFamily="34" charset="0"/>
                <a:cs typeface="Arial" panose="020B0604020202020204" pitchFamily="34" charset="0"/>
              </a:rPr>
              <a:t>Gesundheitspsychologe, Lebens- und Sozialberater</a:t>
            </a:r>
          </a:p>
          <a:p>
            <a:endParaRPr lang="de-DE" sz="2800" dirty="0">
              <a:latin typeface="Arial" panose="020B0604020202020204" pitchFamily="34" charset="0"/>
              <a:cs typeface="Arial" panose="020B0604020202020204" pitchFamily="34" charset="0"/>
            </a:endParaRPr>
          </a:p>
          <a:p>
            <a:r>
              <a:rPr lang="de-AT" sz="2800" dirty="0">
                <a:latin typeface="Arial" panose="020B0604020202020204" pitchFamily="34" charset="0"/>
                <a:cs typeface="Arial" panose="020B0604020202020204" pitchFamily="34" charset="0"/>
              </a:rPr>
              <a:t>Praxis für pädagogisch-psychologische Beratung</a:t>
            </a:r>
          </a:p>
          <a:p>
            <a:r>
              <a:rPr lang="de-AT" sz="2800" dirty="0">
                <a:latin typeface="Arial" panose="020B0604020202020204" pitchFamily="34" charset="0"/>
                <a:cs typeface="Arial" panose="020B0604020202020204" pitchFamily="34" charset="0"/>
              </a:rPr>
              <a:t>Maria-</a:t>
            </a:r>
            <a:r>
              <a:rPr lang="de-AT" sz="2800" dirty="0" err="1">
                <a:latin typeface="Arial" panose="020B0604020202020204" pitchFamily="34" charset="0"/>
                <a:cs typeface="Arial" panose="020B0604020202020204" pitchFamily="34" charset="0"/>
              </a:rPr>
              <a:t>Cebotari</a:t>
            </a:r>
            <a:r>
              <a:rPr lang="de-AT" sz="2800" dirty="0">
                <a:latin typeface="Arial" panose="020B0604020202020204" pitchFamily="34" charset="0"/>
                <a:cs typeface="Arial" panose="020B0604020202020204" pitchFamily="34" charset="0"/>
              </a:rPr>
              <a:t>-Straße 22</a:t>
            </a:r>
          </a:p>
          <a:p>
            <a:r>
              <a:rPr lang="de-AT" sz="2800" dirty="0">
                <a:latin typeface="Arial" panose="020B0604020202020204" pitchFamily="34" charset="0"/>
                <a:cs typeface="Arial" panose="020B0604020202020204" pitchFamily="34" charset="0"/>
              </a:rPr>
              <a:t>5020 Salzburg</a:t>
            </a:r>
          </a:p>
          <a:p>
            <a:r>
              <a:rPr lang="de-AT" sz="2800" dirty="0">
                <a:latin typeface="Arial" panose="020B0604020202020204" pitchFamily="34" charset="0"/>
                <a:cs typeface="Arial" panose="020B0604020202020204" pitchFamily="34" charset="0"/>
              </a:rPr>
              <a:t>Tel: +43 664 23 12 143 </a:t>
            </a:r>
          </a:p>
          <a:p>
            <a:endParaRPr lang="de-AT" sz="2800" dirty="0">
              <a:latin typeface="Arial" panose="020B0604020202020204" pitchFamily="34" charset="0"/>
              <a:cs typeface="Arial" panose="020B0604020202020204" pitchFamily="34" charset="0"/>
            </a:endParaRPr>
          </a:p>
          <a:p>
            <a:r>
              <a:rPr lang="de-AT" sz="2800" dirty="0">
                <a:latin typeface="Arial" panose="020B0604020202020204" pitchFamily="34" charset="0"/>
                <a:cs typeface="Arial" panose="020B0604020202020204" pitchFamily="34" charset="0"/>
              </a:rPr>
              <a:t>office@dr-worliczek.at           www.dr-worliczek.at</a:t>
            </a:r>
          </a:p>
          <a:p>
            <a:endParaRPr lang="de-AT" sz="2800" dirty="0">
              <a:latin typeface="Arial" panose="020B0604020202020204" pitchFamily="34" charset="0"/>
              <a:cs typeface="Arial" panose="020B0604020202020204" pitchFamily="34" charset="0"/>
            </a:endParaRPr>
          </a:p>
          <a:p>
            <a:r>
              <a:rPr lang="de-AT" sz="2800" dirty="0">
                <a:latin typeface="Arial" panose="020B0604020202020204" pitchFamily="34" charset="0"/>
                <a:cs typeface="Arial" panose="020B0604020202020204" pitchFamily="34" charset="0"/>
              </a:rPr>
              <a:t>Termine auch online möglich</a:t>
            </a:r>
          </a:p>
        </p:txBody>
      </p:sp>
      <p:pic>
        <p:nvPicPr>
          <p:cNvPr id="14" name="Grafik 13">
            <a:extLst>
              <a:ext uri="{FF2B5EF4-FFF2-40B4-BE49-F238E27FC236}">
                <a16:creationId xmlns:a16="http://schemas.microsoft.com/office/drawing/2014/main" id="{BAB04E35-3E0A-42EE-98FE-AE3C6BFDEAD7}"/>
              </a:ext>
            </a:extLst>
          </p:cNvPr>
          <p:cNvPicPr>
            <a:picLocks noChangeAspect="1"/>
          </p:cNvPicPr>
          <p:nvPr/>
        </p:nvPicPr>
        <p:blipFill>
          <a:blip r:embed="rId3"/>
          <a:stretch>
            <a:fillRect/>
          </a:stretch>
        </p:blipFill>
        <p:spPr>
          <a:xfrm>
            <a:off x="9277004" y="2585475"/>
            <a:ext cx="2380506" cy="3374387"/>
          </a:xfrm>
          <a:prstGeom prst="rect">
            <a:avLst/>
          </a:prstGeom>
          <a:effectLst>
            <a:softEdge rad="127000"/>
          </a:effectLst>
        </p:spPr>
      </p:pic>
      <p:pic>
        <p:nvPicPr>
          <p:cNvPr id="9" name="Grafik 8">
            <a:extLst>
              <a:ext uri="{FF2B5EF4-FFF2-40B4-BE49-F238E27FC236}">
                <a16:creationId xmlns:a16="http://schemas.microsoft.com/office/drawing/2014/main" id="{5B0B4383-5D32-46B1-B2E4-167DF0879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1132" y="100961"/>
            <a:ext cx="2859004" cy="1135108"/>
          </a:xfrm>
          <a:prstGeom prst="rect">
            <a:avLst/>
          </a:prstGeom>
        </p:spPr>
      </p:pic>
    </p:spTree>
    <p:extLst>
      <p:ext uri="{BB962C8B-B14F-4D97-AF65-F5344CB8AC3E}">
        <p14:creationId xmlns:p14="http://schemas.microsoft.com/office/powerpoint/2010/main" val="111346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chaltkreis">
  <a:themeElements>
    <a:clrScheme name="Schaltkreis">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Schaltkreis">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chaltkreis">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Schaltkreis</Template>
  <TotalTime>0</TotalTime>
  <Words>1576</Words>
  <Application>Microsoft Office PowerPoint</Application>
  <PresentationFormat>Breitbild</PresentationFormat>
  <Paragraphs>248</Paragraphs>
  <Slides>22</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22</vt:i4>
      </vt:variant>
    </vt:vector>
  </HeadingPairs>
  <TitlesOfParts>
    <vt:vector size="27" baseType="lpstr">
      <vt:lpstr>Arial</vt:lpstr>
      <vt:lpstr>Courier New</vt:lpstr>
      <vt:lpstr>Tw Cen MT</vt:lpstr>
      <vt:lpstr>Wingdings</vt:lpstr>
      <vt:lpstr>Schaltkreis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Monika Goeb</dc:creator>
  <cp:lastModifiedBy>Monika Goeb</cp:lastModifiedBy>
  <cp:revision>221</cp:revision>
  <dcterms:created xsi:type="dcterms:W3CDTF">2020-11-15T15:37:06Z</dcterms:created>
  <dcterms:modified xsi:type="dcterms:W3CDTF">2021-08-14T19:17:27Z</dcterms:modified>
</cp:coreProperties>
</file>